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7"/>
    <p:sldMasterId id="2147484183" r:id="rId8"/>
  </p:sldMasterIdLst>
  <p:notesMasterIdLst>
    <p:notesMasterId r:id="rId70"/>
  </p:notesMasterIdLst>
  <p:handoutMasterIdLst>
    <p:handoutMasterId r:id="rId71"/>
  </p:handoutMasterIdLst>
  <p:sldIdLst>
    <p:sldId id="1090" r:id="rId9"/>
    <p:sldId id="1119" r:id="rId10"/>
    <p:sldId id="1120" r:id="rId11"/>
    <p:sldId id="1121" r:id="rId12"/>
    <p:sldId id="1122" r:id="rId13"/>
    <p:sldId id="1123" r:id="rId14"/>
    <p:sldId id="1124" r:id="rId15"/>
    <p:sldId id="1125" r:id="rId16"/>
    <p:sldId id="1126" r:id="rId17"/>
    <p:sldId id="1128" r:id="rId18"/>
    <p:sldId id="1129" r:id="rId19"/>
    <p:sldId id="1130" r:id="rId20"/>
    <p:sldId id="1131" r:id="rId21"/>
    <p:sldId id="1132" r:id="rId22"/>
    <p:sldId id="1156" r:id="rId23"/>
    <p:sldId id="1157" r:id="rId24"/>
    <p:sldId id="1158" r:id="rId25"/>
    <p:sldId id="1159" r:id="rId26"/>
    <p:sldId id="1160" r:id="rId27"/>
    <p:sldId id="1161" r:id="rId28"/>
    <p:sldId id="1162" r:id="rId29"/>
    <p:sldId id="1163" r:id="rId30"/>
    <p:sldId id="1164" r:id="rId31"/>
    <p:sldId id="1166" r:id="rId32"/>
    <p:sldId id="1167" r:id="rId33"/>
    <p:sldId id="1168" r:id="rId34"/>
    <p:sldId id="1170" r:id="rId35"/>
    <p:sldId id="1172" r:id="rId36"/>
    <p:sldId id="1173" r:id="rId37"/>
    <p:sldId id="1174" r:id="rId38"/>
    <p:sldId id="1175" r:id="rId39"/>
    <p:sldId id="1176" r:id="rId40"/>
    <p:sldId id="1177" r:id="rId41"/>
    <p:sldId id="1178" r:id="rId42"/>
    <p:sldId id="1179" r:id="rId43"/>
    <p:sldId id="1180" r:id="rId44"/>
    <p:sldId id="1181" r:id="rId45"/>
    <p:sldId id="1182" r:id="rId46"/>
    <p:sldId id="1183" r:id="rId47"/>
    <p:sldId id="1134" r:id="rId48"/>
    <p:sldId id="1135" r:id="rId49"/>
    <p:sldId id="1136" r:id="rId50"/>
    <p:sldId id="1137" r:id="rId51"/>
    <p:sldId id="1138" r:id="rId52"/>
    <p:sldId id="1139" r:id="rId53"/>
    <p:sldId id="1140" r:id="rId54"/>
    <p:sldId id="1141" r:id="rId55"/>
    <p:sldId id="1142" r:id="rId56"/>
    <p:sldId id="1143" r:id="rId57"/>
    <p:sldId id="1144" r:id="rId58"/>
    <p:sldId id="1145" r:id="rId59"/>
    <p:sldId id="1146" r:id="rId60"/>
    <p:sldId id="1147" r:id="rId61"/>
    <p:sldId id="1148" r:id="rId62"/>
    <p:sldId id="1149" r:id="rId63"/>
    <p:sldId id="1150" r:id="rId64"/>
    <p:sldId id="1151" r:id="rId65"/>
    <p:sldId id="1152" r:id="rId66"/>
    <p:sldId id="1153" r:id="rId67"/>
    <p:sldId id="1154" r:id="rId68"/>
    <p:sldId id="1076" r:id="rId6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pos="173">
          <p15:clr>
            <a:srgbClr val="A4A3A4"/>
          </p15:clr>
        </p15:guide>
        <p15:guide id="10" pos="1325">
          <p15:clr>
            <a:srgbClr val="A4A3A4"/>
          </p15:clr>
        </p15:guide>
        <p15:guide id="11" pos="7661">
          <p15:clr>
            <a:srgbClr val="A4A3A4"/>
          </p15:clr>
        </p15:guide>
        <p15:guide id="12" pos="749">
          <p15:clr>
            <a:srgbClr val="A4A3A4"/>
          </p15:clr>
        </p15:guide>
        <p15:guide id="13" pos="7085">
          <p15:clr>
            <a:srgbClr val="A4A3A4"/>
          </p15:clr>
        </p15:guide>
        <p15:guide id="14" pos="3629">
          <p15:clr>
            <a:srgbClr val="A4A3A4"/>
          </p15:clr>
        </p15:guide>
        <p15:guide id="15" pos="1901">
          <p15:clr>
            <a:srgbClr val="A4A3A4"/>
          </p15:clr>
        </p15:guide>
        <p15:guide id="16" pos="2477">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305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2050"/>
    <a:srgbClr val="442359"/>
    <a:srgbClr val="333333"/>
    <a:srgbClr val="FFFFFF"/>
    <a:srgbClr val="505050"/>
    <a:srgbClr val="00FFFF"/>
    <a:srgbClr val="CC00CC"/>
    <a:srgbClr val="5F5F5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83665" autoAdjust="0"/>
  </p:normalViewPr>
  <p:slideViewPr>
    <p:cSldViewPr>
      <p:cViewPr varScale="1">
        <p:scale>
          <a:sx n="55" d="100"/>
          <a:sy n="55" d="100"/>
        </p:scale>
        <p:origin x="1278" y="66"/>
      </p:cViewPr>
      <p:guideLst>
        <p:guide orient="horz" pos="187"/>
        <p:guide orient="horz" pos="763"/>
        <p:guide orient="horz" pos="1339"/>
        <p:guide orient="horz" pos="2491"/>
        <p:guide orient="horz" pos="4219"/>
        <p:guide orient="horz" pos="3643"/>
        <p:guide orient="horz" pos="3067"/>
        <p:guide orient="horz" pos="1915"/>
        <p:guide pos="173"/>
        <p:guide pos="1325"/>
        <p:guide pos="7661"/>
        <p:guide pos="749"/>
        <p:guide pos="7085"/>
        <p:guide pos="3629"/>
        <p:guide pos="1901"/>
        <p:guide pos="2477"/>
        <p:guide pos="4205"/>
        <p:guide pos="4781"/>
        <p:guide pos="5357"/>
        <p:guide pos="5933"/>
        <p:guide pos="6509"/>
        <p:guide pos="3053"/>
      </p:guideLst>
    </p:cSldViewPr>
  </p:slid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95" d="100"/>
          <a:sy n="95" d="100"/>
        </p:scale>
        <p:origin x="-3582"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viewProps" Target="viewProps.xml"/><Relationship Id="rId5" Type="http://schemas.openxmlformats.org/officeDocument/2006/relationships/customXml" Target="../customXml/item5.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8" Type="http://schemas.openxmlformats.org/officeDocument/2006/relationships/slideMaster" Target="slideMasters/slideMaster2.xml"/><Relationship Id="rId51" Type="http://schemas.openxmlformats.org/officeDocument/2006/relationships/slide" Target="slides/slide43.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tableStyles" Target="tableStyles.xml"/><Relationship Id="rId7" Type="http://schemas.openxmlformats.org/officeDocument/2006/relationships/slideMaster" Target="slideMasters/slideMaster1.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SPC2012 </a:t>
            </a:r>
            <a:r>
              <a:rPr lang="en-US"/>
              <a:t>- Developer</a:t>
            </a:r>
            <a:endParaRPr lang="en-US" dirty="0"/>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9/26/2016</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SPC2012 - Developer</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9/26/2016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44CAAB-8559-4F27-AE6B-E50530C79420}" type="datetime1">
              <a:rPr lang="en-US" smtClean="0"/>
              <a:t>9/26/2016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377657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pPr>
                <a:defRPr/>
              </a:pPr>
              <a:t>46</a:t>
            </a:fld>
            <a:endParaRPr lang="en-US"/>
          </a:p>
        </p:txBody>
      </p:sp>
    </p:spTree>
    <p:extLst>
      <p:ext uri="{BB962C8B-B14F-4D97-AF65-F5344CB8AC3E}">
        <p14:creationId xmlns:p14="http://schemas.microsoft.com/office/powerpoint/2010/main" val="1386525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pPr>
                <a:defRPr/>
              </a:pPr>
              <a:t>50</a:t>
            </a:fld>
            <a:endParaRPr lang="en-US"/>
          </a:p>
        </p:txBody>
      </p:sp>
    </p:spTree>
    <p:extLst>
      <p:ext uri="{BB962C8B-B14F-4D97-AF65-F5344CB8AC3E}">
        <p14:creationId xmlns:p14="http://schemas.microsoft.com/office/powerpoint/2010/main" val="864725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9/26/2016 3:28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61</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431552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Slide Number Placeholder 3"/>
          <p:cNvSpPr>
            <a:spLocks noGrp="1"/>
          </p:cNvSpPr>
          <p:nvPr>
            <p:ph type="sldNum" sz="quarter" idx="5"/>
          </p:nvPr>
        </p:nvSpPr>
        <p:spPr>
          <a:noFill/>
        </p:spPr>
        <p:txBody>
          <a:bodyPr/>
          <a:lstStyle>
            <a:lvl1pPr>
              <a:defRPr sz="1700">
                <a:solidFill>
                  <a:schemeClr val="tx1"/>
                </a:solidFill>
                <a:latin typeface="Lucida Console" pitchFamily="49" charset="0"/>
              </a:defRPr>
            </a:lvl1pPr>
            <a:lvl2pPr marL="785372" indent="-302066">
              <a:defRPr sz="1700">
                <a:solidFill>
                  <a:schemeClr val="tx1"/>
                </a:solidFill>
                <a:latin typeface="Lucida Console" pitchFamily="49" charset="0"/>
              </a:defRPr>
            </a:lvl2pPr>
            <a:lvl3pPr marL="1208265" indent="-241653">
              <a:defRPr sz="1700">
                <a:solidFill>
                  <a:schemeClr val="tx1"/>
                </a:solidFill>
                <a:latin typeface="Lucida Console" pitchFamily="49" charset="0"/>
              </a:defRPr>
            </a:lvl3pPr>
            <a:lvl4pPr marL="1691571" indent="-241653">
              <a:defRPr sz="1700">
                <a:solidFill>
                  <a:schemeClr val="tx1"/>
                </a:solidFill>
                <a:latin typeface="Lucida Console" pitchFamily="49" charset="0"/>
              </a:defRPr>
            </a:lvl4pPr>
            <a:lvl5pPr marL="2174878" indent="-241653">
              <a:defRPr sz="1700">
                <a:solidFill>
                  <a:schemeClr val="tx1"/>
                </a:solidFill>
                <a:latin typeface="Lucida Console" pitchFamily="49" charset="0"/>
              </a:defRPr>
            </a:lvl5pPr>
            <a:lvl6pPr marL="2658184" indent="-241653" eaLnBrk="0" fontAlgn="base" hangingPunct="0">
              <a:spcBef>
                <a:spcPct val="0"/>
              </a:spcBef>
              <a:spcAft>
                <a:spcPct val="0"/>
              </a:spcAft>
              <a:defRPr sz="1700">
                <a:solidFill>
                  <a:schemeClr val="tx1"/>
                </a:solidFill>
                <a:latin typeface="Lucida Console" pitchFamily="49" charset="0"/>
              </a:defRPr>
            </a:lvl6pPr>
            <a:lvl7pPr marL="3141490" indent="-241653" eaLnBrk="0" fontAlgn="base" hangingPunct="0">
              <a:spcBef>
                <a:spcPct val="0"/>
              </a:spcBef>
              <a:spcAft>
                <a:spcPct val="0"/>
              </a:spcAft>
              <a:defRPr sz="1700">
                <a:solidFill>
                  <a:schemeClr val="tx1"/>
                </a:solidFill>
                <a:latin typeface="Lucida Console" pitchFamily="49" charset="0"/>
              </a:defRPr>
            </a:lvl7pPr>
            <a:lvl8pPr marL="3624796" indent="-241653" eaLnBrk="0" fontAlgn="base" hangingPunct="0">
              <a:spcBef>
                <a:spcPct val="0"/>
              </a:spcBef>
              <a:spcAft>
                <a:spcPct val="0"/>
              </a:spcAft>
              <a:defRPr sz="1700">
                <a:solidFill>
                  <a:schemeClr val="tx1"/>
                </a:solidFill>
                <a:latin typeface="Lucida Console" pitchFamily="49" charset="0"/>
              </a:defRPr>
            </a:lvl8pPr>
            <a:lvl9pPr marL="4108102" indent="-241653" eaLnBrk="0" fontAlgn="base" hangingPunct="0">
              <a:spcBef>
                <a:spcPct val="0"/>
              </a:spcBef>
              <a:spcAft>
                <a:spcPct val="0"/>
              </a:spcAft>
              <a:defRPr sz="1700">
                <a:solidFill>
                  <a:schemeClr val="tx1"/>
                </a:solidFill>
                <a:latin typeface="Lucida Console" pitchFamily="49" charset="0"/>
              </a:defRPr>
            </a:lvl9pPr>
          </a:lstStyle>
          <a:p>
            <a:fld id="{7921DC39-29EC-42C3-9FC4-33AA9293DC3D}" type="slidenum">
              <a:rPr lang="en-US" sz="1300">
                <a:latin typeface="Franklin Gothic Medium" pitchFamily="34" charset="0"/>
              </a:rPr>
              <a:pPr/>
              <a:t>3</a:t>
            </a:fld>
            <a:endParaRPr lang="en-US" sz="1300">
              <a:latin typeface="Franklin Gothic Medium" pitchFamily="34" charset="0"/>
            </a:endParaRPr>
          </a:p>
        </p:txBody>
      </p:sp>
      <p:sp>
        <p:nvSpPr>
          <p:cNvPr id="51204" name="Notes Placeholder 4"/>
          <p:cNvSpPr>
            <a:spLocks noGrp="1"/>
          </p:cNvSpPr>
          <p:nvPr>
            <p:ph type="body" sz="quarter" idx="11"/>
          </p:nvPr>
        </p:nvSpPr>
        <p:spPr>
          <a:noFill/>
        </p:spPr>
        <p:txBody>
          <a:bodyPr/>
          <a:lstStyle/>
          <a:p>
            <a:pPr eaLnBrk="1" hangingPunct="1"/>
            <a:r>
              <a:rPr lang="en-US" dirty="0"/>
              <a:t>First time I looked at it I felt like it was a little </a:t>
            </a:r>
            <a:r>
              <a:rPr lang="en-US" baseline="0" dirty="0"/>
              <a:t>strange….but I could go with it.</a:t>
            </a:r>
            <a:endParaRPr lang="en-US" dirty="0"/>
          </a:p>
        </p:txBody>
      </p:sp>
    </p:spTree>
    <p:extLst>
      <p:ext uri="{BB962C8B-B14F-4D97-AF65-F5344CB8AC3E}">
        <p14:creationId xmlns:p14="http://schemas.microsoft.com/office/powerpoint/2010/main" val="4012253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researched more I came across some things that looked really</a:t>
            </a:r>
            <a:r>
              <a:rPr lang="en-US" baseline="0" dirty="0"/>
              <a:t> strange and just didn't click with me.</a:t>
            </a:r>
            <a:endParaRPr lang="en-US" dirty="0"/>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pPr>
                <a:defRPr/>
              </a:pPr>
              <a:t>4</a:t>
            </a:fld>
            <a:endParaRPr lang="en-US"/>
          </a:p>
        </p:txBody>
      </p:sp>
    </p:spTree>
    <p:extLst>
      <p:ext uri="{BB962C8B-B14F-4D97-AF65-F5344CB8AC3E}">
        <p14:creationId xmlns:p14="http://schemas.microsoft.com/office/powerpoint/2010/main" val="2617255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saw a lot of words that were confusing and after more research I started to get a little frustrated…kind</a:t>
            </a:r>
            <a:r>
              <a:rPr lang="en-US" baseline="0" dirty="0"/>
              <a:t> of felt like this kid.</a:t>
            </a:r>
            <a:endParaRPr lang="en-US" dirty="0"/>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pPr>
                <a:defRPr/>
              </a:pPr>
              <a:t>5</a:t>
            </a:fld>
            <a:endParaRPr lang="en-US"/>
          </a:p>
        </p:txBody>
      </p:sp>
    </p:spTree>
    <p:extLst>
      <p:ext uri="{BB962C8B-B14F-4D97-AF65-F5344CB8AC3E}">
        <p14:creationId xmlns:p14="http://schemas.microsoft.com/office/powerpoint/2010/main" val="2261120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stuck with it, kept on researching and playing around with the samples,</a:t>
            </a:r>
            <a:r>
              <a:rPr lang="en-US" baseline="0" dirty="0"/>
              <a:t> </a:t>
            </a:r>
            <a:r>
              <a:rPr lang="en-US" dirty="0"/>
              <a:t>took a deep</a:t>
            </a:r>
            <a:r>
              <a:rPr lang="en-US" baseline="0" dirty="0"/>
              <a:t> breath and….</a:t>
            </a:r>
            <a:endParaRPr lang="en-US" dirty="0"/>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pPr>
                <a:defRPr/>
              </a:pPr>
              <a:t>6</a:t>
            </a:fld>
            <a:endParaRPr lang="en-US"/>
          </a:p>
        </p:txBody>
      </p:sp>
    </p:spTree>
    <p:extLst>
      <p:ext uri="{BB962C8B-B14F-4D97-AF65-F5344CB8AC3E}">
        <p14:creationId xmlns:p14="http://schemas.microsoft.com/office/powerpoint/2010/main" val="3182205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c</a:t>
            </a:r>
            <a:r>
              <a:rPr lang="en-US" dirty="0"/>
              <a:t>hilled out, and once a few things started to click I started to realize that I could really take advantage of some</a:t>
            </a:r>
            <a:r>
              <a:rPr lang="en-US" baseline="0" dirty="0"/>
              <a:t> great features!</a:t>
            </a:r>
            <a:endParaRPr lang="en-US" dirty="0"/>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pPr>
                <a:defRPr/>
              </a:pPr>
              <a:t>7</a:t>
            </a:fld>
            <a:endParaRPr lang="en-US"/>
          </a:p>
        </p:txBody>
      </p:sp>
    </p:spTree>
    <p:extLst>
      <p:ext uri="{BB962C8B-B14F-4D97-AF65-F5344CB8AC3E}">
        <p14:creationId xmlns:p14="http://schemas.microsoft.com/office/powerpoint/2010/main" val="3393664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t>
            </a:r>
            <a:r>
              <a:rPr lang="en-US" baseline="0" dirty="0"/>
              <a:t>you have that "light bulb moment" you realize how powerful and flexible </a:t>
            </a:r>
            <a:r>
              <a:rPr lang="en-US" baseline="0" dirty="0" err="1"/>
              <a:t>AngularJS</a:t>
            </a:r>
            <a:r>
              <a:rPr lang="en-US" baseline="0" dirty="0"/>
              <a:t> is. That's when it truly changes how you think about writing Single Page Applications (SPAs) and client-side applications in general.</a:t>
            </a:r>
            <a:endParaRPr lang="en-US" dirty="0"/>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pPr>
                <a:defRPr/>
              </a:pPr>
              <a:t>8</a:t>
            </a:fld>
            <a:endParaRPr lang="en-US"/>
          </a:p>
        </p:txBody>
      </p:sp>
    </p:spTree>
    <p:extLst>
      <p:ext uri="{BB962C8B-B14F-4D97-AF65-F5344CB8AC3E}">
        <p14:creationId xmlns:p14="http://schemas.microsoft.com/office/powerpoint/2010/main" val="3196393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at some point it hit me – this framework is really powerful!</a:t>
            </a:r>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pPr>
                <a:defRPr/>
              </a:pPr>
              <a:t>9</a:t>
            </a:fld>
            <a:endParaRPr lang="en-US"/>
          </a:p>
        </p:txBody>
      </p:sp>
    </p:spTree>
    <p:extLst>
      <p:ext uri="{BB962C8B-B14F-4D97-AF65-F5344CB8AC3E}">
        <p14:creationId xmlns:p14="http://schemas.microsoft.com/office/powerpoint/2010/main" val="3797654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E84B79-6CC5-47D3-AFE1-E0B229F85D52}" type="datetime1">
              <a:rPr lang="en-US" smtClean="0"/>
              <a:t>9/26/2016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4282922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929266" y="1626410"/>
            <a:ext cx="1106235" cy="4945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le 5"/>
          <p:cNvSpPr/>
          <p:nvPr userDrawn="1"/>
        </p:nvSpPr>
        <p:spPr bwMode="auto">
          <a:xfrm>
            <a:off x="4846638" y="3954463"/>
            <a:ext cx="7315200" cy="2743199"/>
          </a:xfrm>
          <a:prstGeom prst="roundRect">
            <a:avLst>
              <a:gd name="adj" fmla="val 4941"/>
            </a:avLst>
          </a:prstGeom>
          <a:solidFill>
            <a:schemeClr val="bg1"/>
          </a:solidFill>
          <a:ln>
            <a:noFill/>
            <a:headEnd type="none" w="med" len="med"/>
            <a:tailEnd type="none" w="med" len="med"/>
          </a:ln>
          <a:effectLst>
            <a:outerShdw blurRad="50800" dist="12700" dir="5400000" algn="t" rotWithShape="0">
              <a:prstClr val="black">
                <a:alpha val="3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3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846638" y="3954462"/>
            <a:ext cx="7315200" cy="1371580"/>
          </a:xfrm>
          <a:noFill/>
        </p:spPr>
        <p:txBody>
          <a:bodyPr lIns="146304" tIns="91440" rIns="146304" bIns="91440" anchor="t" anchorCtr="0"/>
          <a:lstStyle>
            <a:lvl1pPr algn="l" defTabSz="932742" rtl="0" eaLnBrk="1" latinLnBrk="0" hangingPunct="1">
              <a:lnSpc>
                <a:spcPct val="90000"/>
              </a:lnSpc>
              <a:spcBef>
                <a:spcPct val="0"/>
              </a:spcBef>
              <a:buNone/>
              <a:defRPr lang="en-US" sz="5200" b="0" kern="1200" cap="none" spc="-100" baseline="0" dirty="0">
                <a:ln w="3175">
                  <a:noFill/>
                </a:ln>
                <a:gradFill>
                  <a:gsLst>
                    <a:gs pos="5833">
                      <a:schemeClr val="tx1"/>
                    </a:gs>
                    <a:gs pos="18000">
                      <a:schemeClr val="tx1"/>
                    </a:gs>
                  </a:gsLst>
                  <a:lin ang="5400000" scaled="0"/>
                </a:gradFill>
                <a:effectLst/>
                <a:latin typeface="+mj-lt"/>
                <a:ea typeface="+mn-ea"/>
                <a:cs typeface="Segoe UI" pitchFamily="34" charset="0"/>
              </a:defRPr>
            </a:lvl1pPr>
          </a:lstStyle>
          <a:p>
            <a:r>
              <a:rPr lang="en-US" dirty="0"/>
              <a:t>Presentation title</a:t>
            </a:r>
          </a:p>
        </p:txBody>
      </p:sp>
      <p:sp>
        <p:nvSpPr>
          <p:cNvPr id="5" name="Text Placeholder 4"/>
          <p:cNvSpPr>
            <a:spLocks noGrp="1"/>
          </p:cNvSpPr>
          <p:nvPr>
            <p:ph type="body" sz="quarter" idx="12" hasCustomPrompt="1"/>
          </p:nvPr>
        </p:nvSpPr>
        <p:spPr>
          <a:xfrm>
            <a:off x="4846637" y="5326042"/>
            <a:ext cx="7315201" cy="1372151"/>
          </a:xfrm>
          <a:noFill/>
        </p:spPr>
        <p:txBody>
          <a:bodyPr lIns="146304" tIns="109728" rIns="146304" bIns="109728">
            <a:noAutofit/>
          </a:bodyPr>
          <a:lstStyle>
            <a:lvl1pPr marL="0" indent="0">
              <a:spcBef>
                <a:spcPts val="0"/>
              </a:spcBef>
              <a:buNone/>
              <a:defRPr lang="en-US" sz="3200" kern="1200" spc="0" baseline="0" dirty="0" smtClean="0">
                <a:gradFill>
                  <a:gsLst>
                    <a:gs pos="2917">
                      <a:schemeClr val="tx1"/>
                    </a:gs>
                    <a:gs pos="30000">
                      <a:schemeClr val="tx1"/>
                    </a:gs>
                  </a:gsLst>
                  <a:lin ang="5400000" scaled="0"/>
                </a:gradFill>
                <a:latin typeface="+mj-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026" name="Picture 2" descr="\\sfp\Work\White_Whale\5-30072_SharePoint_Conference\Templates\Client_provided\psd\psd\SPC_Logo.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2536401" y="2491433"/>
            <a:ext cx="1498013" cy="2080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244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lumMod val="40000"/>
                        <a:lumOff val="60000"/>
                      </a:schemeClr>
                    </a:gs>
                    <a:gs pos="99000">
                      <a:schemeClr val="tx2">
                        <a:lumMod val="40000"/>
                        <a:lumOff val="60000"/>
                      </a:schemeClr>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lumMod val="40000"/>
                        <a:lumOff val="60000"/>
                      </a:schemeClr>
                    </a:gs>
                    <a:gs pos="99000">
                      <a:schemeClr val="tx2">
                        <a:lumMod val="40000"/>
                        <a:lumOff val="60000"/>
                      </a:schemeClr>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lumMod val="40000"/>
                  <a:lumOff val="60000"/>
                </a:schemeClr>
              </a:buClr>
              <a:buFont typeface="Arial" pitchFamily="34" charset="0"/>
              <a:buChar char="•"/>
              <a:defRPr sz="3600">
                <a:gradFill>
                  <a:gsLst>
                    <a:gs pos="1250">
                      <a:schemeClr val="tx2">
                        <a:lumMod val="40000"/>
                        <a:lumOff val="60000"/>
                      </a:schemeClr>
                    </a:gs>
                    <a:gs pos="99000">
                      <a:schemeClr val="tx2">
                        <a:lumMod val="40000"/>
                        <a:lumOff val="60000"/>
                      </a:schemeClr>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lumMod val="40000"/>
                  <a:lumOff val="60000"/>
                </a:schemeClr>
              </a:buClr>
              <a:buFont typeface="Arial" pitchFamily="34" charset="0"/>
              <a:buChar char="•"/>
              <a:defRPr sz="3600">
                <a:gradFill>
                  <a:gsLst>
                    <a:gs pos="1250">
                      <a:schemeClr val="tx2">
                        <a:lumMod val="40000"/>
                        <a:lumOff val="60000"/>
                      </a:schemeClr>
                    </a:gs>
                    <a:gs pos="99000">
                      <a:schemeClr val="tx2">
                        <a:lumMod val="40000"/>
                        <a:lumOff val="60000"/>
                      </a:schemeClr>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417877" y="6183603"/>
            <a:ext cx="1552931" cy="331497"/>
          </a:xfrm>
          <a:prstGeom prst="rect">
            <a:avLst/>
          </a:prstGeom>
        </p:spPr>
      </p:pic>
      <p:grpSp>
        <p:nvGrpSpPr>
          <p:cNvPr id="5" name="Group 4"/>
          <p:cNvGrpSpPr/>
          <p:nvPr userDrawn="1"/>
        </p:nvGrpSpPr>
        <p:grpSpPr>
          <a:xfrm>
            <a:off x="274638" y="5600359"/>
            <a:ext cx="2194608" cy="1097304"/>
            <a:chOff x="274638" y="5600359"/>
            <a:chExt cx="2194608" cy="1097304"/>
          </a:xfrm>
        </p:grpSpPr>
        <p:sp>
          <p:nvSpPr>
            <p:cNvPr id="7" name="Rounded Rectangle 6"/>
            <p:cNvSpPr/>
            <p:nvPr userDrawn="1"/>
          </p:nvSpPr>
          <p:spPr bwMode="auto">
            <a:xfrm>
              <a:off x="274638" y="5600359"/>
              <a:ext cx="2194608" cy="1097304"/>
            </a:xfrm>
            <a:prstGeom prst="roundRect">
              <a:avLst/>
            </a:prstGeom>
            <a:solidFill>
              <a:schemeClr val="bg1"/>
            </a:solidFill>
            <a:ln>
              <a:noFill/>
              <a:headEnd type="none" w="med" len="med"/>
              <a:tailEnd type="none" w="med" len="med"/>
            </a:ln>
            <a:effectLst>
              <a:outerShdw blurRad="50800" dist="12700" dir="5400000" algn="t" rotWithShape="0">
                <a:prstClr val="black">
                  <a:alpha val="3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3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6"/>
            <p:cNvSpPr>
              <a:spLocks noEditPoints="1"/>
            </p:cNvSpPr>
            <p:nvPr userDrawn="1"/>
          </p:nvSpPr>
          <p:spPr bwMode="auto">
            <a:xfrm>
              <a:off x="968154" y="5772575"/>
              <a:ext cx="807577" cy="807577"/>
            </a:xfrm>
            <a:custGeom>
              <a:avLst/>
              <a:gdLst>
                <a:gd name="T0" fmla="*/ 256 w 1728"/>
                <a:gd name="T1" fmla="*/ 256 h 1728"/>
                <a:gd name="T2" fmla="*/ 1728 w 1728"/>
                <a:gd name="T3" fmla="*/ 864 h 1728"/>
                <a:gd name="T4" fmla="*/ 864 w 1728"/>
                <a:gd name="T5" fmla="*/ 1728 h 1728"/>
                <a:gd name="T6" fmla="*/ 0 w 1728"/>
                <a:gd name="T7" fmla="*/ 864 h 1728"/>
                <a:gd name="T8" fmla="*/ 864 w 1728"/>
                <a:gd name="T9" fmla="*/ 0 h 1728"/>
                <a:gd name="T10" fmla="*/ 1472 w 1728"/>
                <a:gd name="T11" fmla="*/ 256 h 1728"/>
                <a:gd name="T12" fmla="*/ 864 w 1728"/>
                <a:gd name="T13" fmla="*/ 93 h 1728"/>
                <a:gd name="T14" fmla="*/ 319 w 1728"/>
                <a:gd name="T15" fmla="*/ 319 h 1728"/>
                <a:gd name="T16" fmla="*/ 93 w 1728"/>
                <a:gd name="T17" fmla="*/ 864 h 1728"/>
                <a:gd name="T18" fmla="*/ 319 w 1728"/>
                <a:gd name="T19" fmla="*/ 1409 h 1728"/>
                <a:gd name="T20" fmla="*/ 864 w 1728"/>
                <a:gd name="T21" fmla="*/ 1635 h 1728"/>
                <a:gd name="T22" fmla="*/ 1409 w 1728"/>
                <a:gd name="T23" fmla="*/ 1409 h 1728"/>
                <a:gd name="T24" fmla="*/ 1635 w 1728"/>
                <a:gd name="T25" fmla="*/ 864 h 1728"/>
                <a:gd name="T26" fmla="*/ 1409 w 1728"/>
                <a:gd name="T27" fmla="*/ 319 h 1728"/>
                <a:gd name="T28" fmla="*/ 864 w 1728"/>
                <a:gd name="T29" fmla="*/ 93 h 1728"/>
                <a:gd name="T30" fmla="*/ 1523 w 1728"/>
                <a:gd name="T31" fmla="*/ 934 h 1728"/>
                <a:gd name="T32" fmla="*/ 1264 w 1728"/>
                <a:gd name="T33" fmla="*/ 1043 h 1728"/>
                <a:gd name="T34" fmla="*/ 1394 w 1728"/>
                <a:gd name="T35" fmla="*/ 671 h 1728"/>
                <a:gd name="T36" fmla="*/ 970 w 1728"/>
                <a:gd name="T37" fmla="*/ 914 h 1728"/>
                <a:gd name="T38" fmla="*/ 562 w 1728"/>
                <a:gd name="T39" fmla="*/ 928 h 1728"/>
                <a:gd name="T40" fmla="*/ 221 w 1728"/>
                <a:gd name="T41" fmla="*/ 1043 h 1728"/>
                <a:gd name="T42" fmla="*/ 388 w 1728"/>
                <a:gd name="T43" fmla="*/ 671 h 1728"/>
                <a:gd name="T44" fmla="*/ 757 w 1728"/>
                <a:gd name="T45" fmla="*/ 633 h 1728"/>
                <a:gd name="T46" fmla="*/ 651 w 1728"/>
                <a:gd name="T47" fmla="*/ 830 h 1728"/>
                <a:gd name="T48" fmla="*/ 864 w 1728"/>
                <a:gd name="T49" fmla="*/ 717 h 1728"/>
                <a:gd name="T50" fmla="*/ 757 w 1728"/>
                <a:gd name="T51" fmla="*/ 914 h 1728"/>
                <a:gd name="T52" fmla="*/ 970 w 1728"/>
                <a:gd name="T53" fmla="*/ 800 h 1728"/>
                <a:gd name="T54" fmla="*/ 1100 w 1728"/>
                <a:gd name="T55" fmla="*/ 671 h 1728"/>
                <a:gd name="T56" fmla="*/ 1229 w 1728"/>
                <a:gd name="T57" fmla="*/ 934 h 1728"/>
                <a:gd name="T58" fmla="*/ 970 w 1728"/>
                <a:gd name="T59" fmla="*/ 1043 h 1728"/>
                <a:gd name="T60" fmla="*/ 455 w 1728"/>
                <a:gd name="T61" fmla="*/ 857 h 1728"/>
                <a:gd name="T62" fmla="*/ 346 w 1728"/>
                <a:gd name="T63" fmla="*/ 778 h 1728"/>
                <a:gd name="T64" fmla="*/ 374 w 1728"/>
                <a:gd name="T65" fmla="*/ 936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256" y="256"/>
                  </a:moveTo>
                  <a:cubicBezTo>
                    <a:pt x="256" y="256"/>
                    <a:pt x="256" y="256"/>
                    <a:pt x="256" y="256"/>
                  </a:cubicBezTo>
                  <a:moveTo>
                    <a:pt x="864" y="0"/>
                  </a:moveTo>
                  <a:cubicBezTo>
                    <a:pt x="1341" y="0"/>
                    <a:pt x="1728" y="387"/>
                    <a:pt x="1728" y="864"/>
                  </a:cubicBezTo>
                  <a:cubicBezTo>
                    <a:pt x="1728" y="864"/>
                    <a:pt x="1728" y="864"/>
                    <a:pt x="1728" y="864"/>
                  </a:cubicBezTo>
                  <a:cubicBezTo>
                    <a:pt x="1728" y="1341"/>
                    <a:pt x="1341" y="1728"/>
                    <a:pt x="864" y="1728"/>
                  </a:cubicBezTo>
                  <a:cubicBezTo>
                    <a:pt x="864" y="1728"/>
                    <a:pt x="864" y="1728"/>
                    <a:pt x="864" y="1728"/>
                  </a:cubicBezTo>
                  <a:cubicBezTo>
                    <a:pt x="387" y="1728"/>
                    <a:pt x="0" y="1341"/>
                    <a:pt x="0" y="864"/>
                  </a:cubicBezTo>
                  <a:cubicBezTo>
                    <a:pt x="0" y="864"/>
                    <a:pt x="0" y="864"/>
                    <a:pt x="0" y="864"/>
                  </a:cubicBezTo>
                  <a:cubicBezTo>
                    <a:pt x="0" y="387"/>
                    <a:pt x="387" y="0"/>
                    <a:pt x="864" y="0"/>
                  </a:cubicBezTo>
                  <a:cubicBezTo>
                    <a:pt x="864" y="0"/>
                    <a:pt x="864" y="0"/>
                    <a:pt x="864" y="0"/>
                  </a:cubicBezTo>
                  <a:moveTo>
                    <a:pt x="1472" y="256"/>
                  </a:moveTo>
                  <a:cubicBezTo>
                    <a:pt x="1472" y="256"/>
                    <a:pt x="1472" y="256"/>
                    <a:pt x="1472" y="256"/>
                  </a:cubicBezTo>
                  <a:moveTo>
                    <a:pt x="864" y="93"/>
                  </a:moveTo>
                  <a:cubicBezTo>
                    <a:pt x="651" y="93"/>
                    <a:pt x="459" y="180"/>
                    <a:pt x="319" y="319"/>
                  </a:cubicBezTo>
                  <a:cubicBezTo>
                    <a:pt x="319" y="319"/>
                    <a:pt x="319" y="319"/>
                    <a:pt x="319" y="319"/>
                  </a:cubicBezTo>
                  <a:cubicBezTo>
                    <a:pt x="180" y="459"/>
                    <a:pt x="93" y="651"/>
                    <a:pt x="93" y="864"/>
                  </a:cubicBezTo>
                  <a:cubicBezTo>
                    <a:pt x="93" y="864"/>
                    <a:pt x="93" y="864"/>
                    <a:pt x="93" y="864"/>
                  </a:cubicBezTo>
                  <a:cubicBezTo>
                    <a:pt x="93" y="1077"/>
                    <a:pt x="180" y="1269"/>
                    <a:pt x="319" y="1409"/>
                  </a:cubicBezTo>
                  <a:cubicBezTo>
                    <a:pt x="319" y="1409"/>
                    <a:pt x="319" y="1409"/>
                    <a:pt x="319" y="1409"/>
                  </a:cubicBezTo>
                  <a:cubicBezTo>
                    <a:pt x="459" y="1548"/>
                    <a:pt x="651" y="1635"/>
                    <a:pt x="864" y="1635"/>
                  </a:cubicBezTo>
                  <a:cubicBezTo>
                    <a:pt x="864" y="1635"/>
                    <a:pt x="864" y="1635"/>
                    <a:pt x="864" y="1635"/>
                  </a:cubicBezTo>
                  <a:cubicBezTo>
                    <a:pt x="1077" y="1635"/>
                    <a:pt x="1269" y="1548"/>
                    <a:pt x="1409" y="1409"/>
                  </a:cubicBezTo>
                  <a:cubicBezTo>
                    <a:pt x="1409" y="1409"/>
                    <a:pt x="1409" y="1409"/>
                    <a:pt x="1409" y="1409"/>
                  </a:cubicBezTo>
                  <a:cubicBezTo>
                    <a:pt x="1548" y="1269"/>
                    <a:pt x="1635" y="1077"/>
                    <a:pt x="1635" y="864"/>
                  </a:cubicBezTo>
                  <a:cubicBezTo>
                    <a:pt x="1635" y="864"/>
                    <a:pt x="1635" y="864"/>
                    <a:pt x="1635" y="864"/>
                  </a:cubicBezTo>
                  <a:cubicBezTo>
                    <a:pt x="1635" y="651"/>
                    <a:pt x="1548" y="459"/>
                    <a:pt x="1409" y="319"/>
                  </a:cubicBezTo>
                  <a:cubicBezTo>
                    <a:pt x="1409" y="319"/>
                    <a:pt x="1409" y="319"/>
                    <a:pt x="1409" y="319"/>
                  </a:cubicBezTo>
                  <a:cubicBezTo>
                    <a:pt x="1269" y="180"/>
                    <a:pt x="1077" y="93"/>
                    <a:pt x="864" y="93"/>
                  </a:cubicBezTo>
                  <a:cubicBezTo>
                    <a:pt x="864" y="93"/>
                    <a:pt x="864" y="93"/>
                    <a:pt x="864" y="93"/>
                  </a:cubicBezTo>
                  <a:moveTo>
                    <a:pt x="1394" y="934"/>
                  </a:moveTo>
                  <a:cubicBezTo>
                    <a:pt x="1523" y="934"/>
                    <a:pt x="1523" y="934"/>
                    <a:pt x="1523" y="934"/>
                  </a:cubicBezTo>
                  <a:cubicBezTo>
                    <a:pt x="1523" y="1043"/>
                    <a:pt x="1523" y="1043"/>
                    <a:pt x="1523" y="1043"/>
                  </a:cubicBezTo>
                  <a:cubicBezTo>
                    <a:pt x="1264" y="1043"/>
                    <a:pt x="1264" y="1043"/>
                    <a:pt x="1264" y="1043"/>
                  </a:cubicBezTo>
                  <a:cubicBezTo>
                    <a:pt x="1264" y="671"/>
                    <a:pt x="1264" y="671"/>
                    <a:pt x="1264" y="671"/>
                  </a:cubicBezTo>
                  <a:cubicBezTo>
                    <a:pt x="1394" y="671"/>
                    <a:pt x="1394" y="671"/>
                    <a:pt x="1394" y="671"/>
                  </a:cubicBezTo>
                  <a:lnTo>
                    <a:pt x="1394" y="934"/>
                  </a:lnTo>
                  <a:close/>
                  <a:moveTo>
                    <a:pt x="970" y="914"/>
                  </a:moveTo>
                  <a:cubicBezTo>
                    <a:pt x="757" y="1082"/>
                    <a:pt x="757" y="1082"/>
                    <a:pt x="757" y="1082"/>
                  </a:cubicBezTo>
                  <a:cubicBezTo>
                    <a:pt x="562" y="928"/>
                    <a:pt x="562" y="928"/>
                    <a:pt x="562" y="928"/>
                  </a:cubicBezTo>
                  <a:cubicBezTo>
                    <a:pt x="534" y="996"/>
                    <a:pt x="466" y="1043"/>
                    <a:pt x="388" y="1043"/>
                  </a:cubicBezTo>
                  <a:cubicBezTo>
                    <a:pt x="221" y="1043"/>
                    <a:pt x="221" y="1043"/>
                    <a:pt x="221" y="1043"/>
                  </a:cubicBezTo>
                  <a:cubicBezTo>
                    <a:pt x="221" y="671"/>
                    <a:pt x="221" y="671"/>
                    <a:pt x="221" y="671"/>
                  </a:cubicBezTo>
                  <a:cubicBezTo>
                    <a:pt x="388" y="671"/>
                    <a:pt x="388" y="671"/>
                    <a:pt x="388" y="671"/>
                  </a:cubicBezTo>
                  <a:cubicBezTo>
                    <a:pt x="475" y="671"/>
                    <a:pt x="538" y="727"/>
                    <a:pt x="562" y="786"/>
                  </a:cubicBezTo>
                  <a:cubicBezTo>
                    <a:pt x="757" y="633"/>
                    <a:pt x="757" y="633"/>
                    <a:pt x="757" y="633"/>
                  </a:cubicBezTo>
                  <a:cubicBezTo>
                    <a:pt x="829" y="690"/>
                    <a:pt x="829" y="690"/>
                    <a:pt x="829" y="690"/>
                  </a:cubicBezTo>
                  <a:cubicBezTo>
                    <a:pt x="651" y="830"/>
                    <a:pt x="651" y="830"/>
                    <a:pt x="651" y="830"/>
                  </a:cubicBezTo>
                  <a:cubicBezTo>
                    <a:pt x="685" y="857"/>
                    <a:pt x="685" y="857"/>
                    <a:pt x="685" y="857"/>
                  </a:cubicBezTo>
                  <a:cubicBezTo>
                    <a:pt x="864" y="717"/>
                    <a:pt x="864" y="717"/>
                    <a:pt x="864" y="717"/>
                  </a:cubicBezTo>
                  <a:cubicBezTo>
                    <a:pt x="936" y="773"/>
                    <a:pt x="936" y="773"/>
                    <a:pt x="936" y="773"/>
                  </a:cubicBezTo>
                  <a:cubicBezTo>
                    <a:pt x="757" y="914"/>
                    <a:pt x="757" y="914"/>
                    <a:pt x="757" y="914"/>
                  </a:cubicBezTo>
                  <a:cubicBezTo>
                    <a:pt x="791" y="941"/>
                    <a:pt x="791" y="941"/>
                    <a:pt x="791" y="941"/>
                  </a:cubicBezTo>
                  <a:cubicBezTo>
                    <a:pt x="970" y="800"/>
                    <a:pt x="970" y="800"/>
                    <a:pt x="970" y="800"/>
                  </a:cubicBezTo>
                  <a:cubicBezTo>
                    <a:pt x="970" y="671"/>
                    <a:pt x="970" y="671"/>
                    <a:pt x="970" y="671"/>
                  </a:cubicBezTo>
                  <a:cubicBezTo>
                    <a:pt x="1100" y="671"/>
                    <a:pt x="1100" y="671"/>
                    <a:pt x="1100" y="671"/>
                  </a:cubicBezTo>
                  <a:cubicBezTo>
                    <a:pt x="1100" y="934"/>
                    <a:pt x="1100" y="934"/>
                    <a:pt x="1100" y="934"/>
                  </a:cubicBezTo>
                  <a:cubicBezTo>
                    <a:pt x="1229" y="934"/>
                    <a:pt x="1229" y="934"/>
                    <a:pt x="1229" y="934"/>
                  </a:cubicBezTo>
                  <a:cubicBezTo>
                    <a:pt x="1229" y="1043"/>
                    <a:pt x="1229" y="1043"/>
                    <a:pt x="1229" y="1043"/>
                  </a:cubicBezTo>
                  <a:cubicBezTo>
                    <a:pt x="970" y="1043"/>
                    <a:pt x="970" y="1043"/>
                    <a:pt x="970" y="1043"/>
                  </a:cubicBezTo>
                  <a:lnTo>
                    <a:pt x="970" y="914"/>
                  </a:lnTo>
                  <a:close/>
                  <a:moveTo>
                    <a:pt x="455" y="857"/>
                  </a:moveTo>
                  <a:cubicBezTo>
                    <a:pt x="455" y="807"/>
                    <a:pt x="422" y="778"/>
                    <a:pt x="375" y="778"/>
                  </a:cubicBezTo>
                  <a:cubicBezTo>
                    <a:pt x="346" y="778"/>
                    <a:pt x="346" y="778"/>
                    <a:pt x="346" y="778"/>
                  </a:cubicBezTo>
                  <a:cubicBezTo>
                    <a:pt x="346" y="936"/>
                    <a:pt x="346" y="936"/>
                    <a:pt x="346" y="936"/>
                  </a:cubicBezTo>
                  <a:cubicBezTo>
                    <a:pt x="374" y="936"/>
                    <a:pt x="374" y="936"/>
                    <a:pt x="374" y="936"/>
                  </a:cubicBezTo>
                  <a:cubicBezTo>
                    <a:pt x="418" y="936"/>
                    <a:pt x="455" y="912"/>
                    <a:pt x="455" y="857"/>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912738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a:defRPr b="1">
                <a:latin typeface="Myriad Pro"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74640" y="1212851"/>
            <a:ext cx="11887198" cy="1503040"/>
          </a:xfrm>
        </p:spPr>
        <p:txBody>
          <a:bodyPr rtlCol="0"/>
          <a:lstStyle>
            <a:lvl1pPr>
              <a:buClrTx/>
              <a:buFont typeface="Wingdings" pitchFamily="2" charset="2"/>
              <a:buChar char="§"/>
              <a:defRPr sz="2040" b="1">
                <a:latin typeface="Myriad Pro Light" pitchFamily="34" charset="0"/>
              </a:defRPr>
            </a:lvl1pPr>
            <a:lvl2pPr>
              <a:buClrTx/>
              <a:buFont typeface="Wingdings" pitchFamily="2" charset="2"/>
              <a:buChar char="o"/>
              <a:defRPr sz="1836" b="0">
                <a:latin typeface="Myriad Pro" pitchFamily="34" charset="0"/>
              </a:defRPr>
            </a:lvl2pPr>
            <a:lvl3pPr>
              <a:buClrTx/>
              <a:buFont typeface="Wingdings" pitchFamily="2" charset="2"/>
              <a:buChar char="o"/>
              <a:defRPr sz="1632" b="0">
                <a:latin typeface="Myriad Pro" pitchFamily="34" charset="0"/>
              </a:defRPr>
            </a:lvl3pPr>
            <a:lvl4pPr>
              <a:buClrTx/>
              <a:buFont typeface="Wingdings" pitchFamily="2" charset="2"/>
              <a:buChar char="o"/>
              <a:defRPr sz="1428" b="0">
                <a:latin typeface="Myriad Pro" pitchFamily="34" charset="0"/>
              </a:defRPr>
            </a:lvl4pPr>
            <a:lvl5pPr>
              <a:buClrTx/>
              <a:buFont typeface="Wingdings" pitchFamily="2" charset="2"/>
              <a:buChar char="o"/>
              <a:defRPr sz="1224" b="0">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8619805"/>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1824" y="1632056"/>
            <a:ext cx="5492776" cy="1961371"/>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21875" y="1632056"/>
            <a:ext cx="5492776" cy="1961371"/>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4F60680-E1B3-47FA-8CFA-DB133961ED5E}" type="datetimeFigureOut">
              <a:rPr lang="en-US" smtClean="0"/>
              <a:pPr/>
              <a:t>9/26/2016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30A37A-D5DA-4A56-9E7B-0F7CD8DDE9E8}" type="slidenum">
              <a:rPr lang="en-US" smtClean="0"/>
              <a:pPr/>
              <a:t>‹#›</a:t>
            </a:fld>
            <a:endParaRPr lang="en-US"/>
          </a:p>
        </p:txBody>
      </p:sp>
    </p:spTree>
    <p:extLst>
      <p:ext uri="{BB962C8B-B14F-4D97-AF65-F5344CB8AC3E}">
        <p14:creationId xmlns:p14="http://schemas.microsoft.com/office/powerpoint/2010/main" val="11278133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746545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008432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707902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2885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11434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mo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929266" y="1626410"/>
            <a:ext cx="1106235" cy="4945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le 5"/>
          <p:cNvSpPr/>
          <p:nvPr userDrawn="1"/>
        </p:nvSpPr>
        <p:spPr bwMode="auto">
          <a:xfrm>
            <a:off x="274702" y="3954463"/>
            <a:ext cx="8229536" cy="2743200"/>
          </a:xfrm>
          <a:prstGeom prst="roundRect">
            <a:avLst>
              <a:gd name="adj" fmla="val 4941"/>
            </a:avLst>
          </a:prstGeom>
          <a:solidFill>
            <a:schemeClr val="bg1"/>
          </a:solidFill>
          <a:ln>
            <a:noFill/>
            <a:headEnd type="none" w="med" len="med"/>
            <a:tailEnd type="none" w="med" len="med"/>
          </a:ln>
          <a:effectLst>
            <a:outerShdw blurRad="50800" dist="12700" dir="5400000" algn="t" rotWithShape="0">
              <a:prstClr val="black">
                <a:alpha val="3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3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3954462"/>
            <a:ext cx="8228300" cy="1371579"/>
          </a:xfrm>
          <a:noFill/>
        </p:spPr>
        <p:txBody>
          <a:bodyPr tIns="91440" bIns="91440" anchor="t" anchorCtr="0"/>
          <a:lstStyle>
            <a:lvl1pPr algn="l" defTabSz="932742" rtl="0" eaLnBrk="1" latinLnBrk="0" hangingPunct="1">
              <a:lnSpc>
                <a:spcPct val="90000"/>
              </a:lnSpc>
              <a:spcBef>
                <a:spcPct val="0"/>
              </a:spcBef>
              <a:buNone/>
              <a:defRPr lang="en-US" sz="5200" b="0" kern="1200" cap="none" spc="-100" baseline="0" dirty="0">
                <a:ln w="3175">
                  <a:noFill/>
                </a:ln>
                <a:gradFill>
                  <a:gsLst>
                    <a:gs pos="5833">
                      <a:schemeClr val="tx1"/>
                    </a:gs>
                    <a:gs pos="18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274639" y="5326043"/>
            <a:ext cx="8229600" cy="1372414"/>
          </a:xfrm>
          <a:noFill/>
        </p:spPr>
        <p:txBody>
          <a:bodyPr lIns="182880" tIns="146304" rIns="182880" bIns="146304">
            <a:noAutofit/>
          </a:bodyPr>
          <a:lstStyle>
            <a:lvl1pPr marL="0" indent="0">
              <a:spcBef>
                <a:spcPts val="0"/>
              </a:spcBef>
              <a:buNone/>
              <a:defRPr lang="en-US" sz="3000" kern="1200" spc="0" baseline="0" dirty="0" smtClean="0">
                <a:gradFill>
                  <a:gsLst>
                    <a:gs pos="0">
                      <a:schemeClr val="tx1"/>
                    </a:gs>
                    <a:gs pos="100000">
                      <a:schemeClr val="tx1"/>
                    </a:gs>
                  </a:gsLst>
                  <a:lin ang="5400000" scaled="0"/>
                </a:gradFill>
                <a:latin typeface="+mj-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Tree>
    <p:extLst>
      <p:ext uri="{BB962C8B-B14F-4D97-AF65-F5344CB8AC3E}">
        <p14:creationId xmlns:p14="http://schemas.microsoft.com/office/powerpoint/2010/main" val="292386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975828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65210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776487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329135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63060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75808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Video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929266" y="1626410"/>
            <a:ext cx="1106235" cy="4945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4"/>
          <p:cNvSpPr/>
          <p:nvPr userDrawn="1"/>
        </p:nvSpPr>
        <p:spPr bwMode="auto">
          <a:xfrm>
            <a:off x="274702" y="3954463"/>
            <a:ext cx="8229536" cy="2743200"/>
          </a:xfrm>
          <a:prstGeom prst="roundRect">
            <a:avLst>
              <a:gd name="adj" fmla="val 4941"/>
            </a:avLst>
          </a:prstGeom>
          <a:solidFill>
            <a:schemeClr val="bg1"/>
          </a:solidFill>
          <a:ln>
            <a:noFill/>
            <a:headEnd type="none" w="med" len="med"/>
            <a:tailEnd type="none" w="med" len="med"/>
          </a:ln>
          <a:effectLst>
            <a:outerShdw blurRad="50800" dist="12700" dir="5400000" algn="t" rotWithShape="0">
              <a:prstClr val="black">
                <a:alpha val="3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3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3954462"/>
            <a:ext cx="8229599" cy="1371579"/>
          </a:xfrm>
          <a:noFill/>
        </p:spPr>
        <p:txBody>
          <a:bodyPr tIns="91440" bIns="91440" anchor="t" anchorCtr="0"/>
          <a:lstStyle>
            <a:lvl1pPr>
              <a:defRPr sz="5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lumMod val="40000"/>
                        <a:lumOff val="60000"/>
                      </a:schemeClr>
                    </a:gs>
                    <a:gs pos="99000">
                      <a:schemeClr val="tx2">
                        <a:lumMod val="40000"/>
                        <a:lumOff val="60000"/>
                      </a:schemeClr>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6.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66" r:id="rId1"/>
    <p:sldLayoutId id="2147484163" r:id="rId2"/>
    <p:sldLayoutId id="2147484105" r:id="rId3"/>
    <p:sldLayoutId id="2147484182" r:id="rId4"/>
    <p:sldLayoutId id="2147484130" r:id="rId5"/>
    <p:sldLayoutId id="2147484101" r:id="rId6"/>
    <p:sldLayoutId id="2147484102" r:id="rId7"/>
    <p:sldLayoutId id="2147484087" r:id="rId8"/>
    <p:sldLayoutId id="2147484098" r:id="rId9"/>
    <p:sldLayoutId id="2147484086" r:id="rId10"/>
    <p:sldLayoutId id="2147484107" r:id="rId11"/>
    <p:sldLayoutId id="2147484099" r:id="rId12"/>
    <p:sldLayoutId id="2147484100" r:id="rId13"/>
    <p:sldLayoutId id="2147484089" r:id="rId14"/>
    <p:sldLayoutId id="2147484106" r:id="rId15"/>
    <p:sldLayoutId id="2147484092" r:id="rId16"/>
    <p:sldLayoutId id="2147484093" r:id="rId17"/>
    <p:sldLayoutId id="2147484127" r:id="rId18"/>
    <p:sldLayoutId id="2147484128" r:id="rId19"/>
    <p:sldLayoutId id="2147484129" r:id="rId20"/>
    <p:sldLayoutId id="2147484094" r:id="rId21"/>
    <p:sldLayoutId id="2147484096" r:id="rId22"/>
    <p:sldLayoutId id="2147484206" r:id="rId23"/>
    <p:sldLayoutId id="2147484208" r:id="rId24"/>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317" y="-318"/>
            <a:ext cx="12435839" cy="69951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1740285"/>
      </p:ext>
    </p:extLst>
  </p:cSld>
  <p:clrMap bg1="lt1" tx1="dk1" bg2="lt2" tx2="dk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 id="2147484204" r:id="rId11"/>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slideLayout" Target="../slideLayouts/slideLayout23.xml"/><Relationship Id="rId1" Type="http://schemas.openxmlformats.org/officeDocument/2006/relationships/customXml" Target="../../customXml/item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hyperlink" Target="https://developer.mozilla.org/en/xmlhttprequest" TargetMode="External"/><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hyperlink" Target="http://en.wikipedia.org/wiki/JSONP"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slideLayout" Target="../slideLayouts/slideLayout23.xml"/><Relationship Id="rId1" Type="http://schemas.openxmlformats.org/officeDocument/2006/relationships/customXml" Target="../../customXml/item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slideLayout" Target="../slideLayouts/slideLayout23.xml"/><Relationship Id="rId1" Type="http://schemas.openxmlformats.org/officeDocument/2006/relationships/customXml" Target="../../customXml/item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274638" y="1212850"/>
            <a:ext cx="11887200" cy="3785652"/>
          </a:xfrm>
        </p:spPr>
        <p:txBody>
          <a:bodyPr/>
          <a:lstStyle/>
          <a:p>
            <a:r>
              <a:rPr lang="en-US" dirty="0"/>
              <a:t>Angular JS</a:t>
            </a:r>
          </a:p>
          <a:p>
            <a:r>
              <a:rPr lang="en-US" dirty="0"/>
              <a:t>Getting Started</a:t>
            </a:r>
          </a:p>
          <a:p>
            <a:r>
              <a:rPr lang="en-US" dirty="0"/>
              <a:t>Directives, Filters and Data Binding</a:t>
            </a:r>
          </a:p>
          <a:p>
            <a:r>
              <a:rPr lang="en-US" dirty="0"/>
              <a:t>Views, Controllers and Scope</a:t>
            </a:r>
          </a:p>
          <a:p>
            <a:r>
              <a:rPr lang="en-US" dirty="0"/>
              <a:t>Modules, Routes and Factories</a:t>
            </a:r>
          </a:p>
          <a:p>
            <a:pPr lvl="1"/>
            <a:endParaRPr lang="en-US" dirty="0"/>
          </a:p>
        </p:txBody>
      </p:sp>
    </p:spTree>
    <p:extLst>
      <p:ext uri="{BB962C8B-B14F-4D97-AF65-F5344CB8AC3E}">
        <p14:creationId xmlns:p14="http://schemas.microsoft.com/office/powerpoint/2010/main" val="389867457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021522" y="3454770"/>
            <a:ext cx="8393430" cy="806246"/>
          </a:xfrm>
        </p:spPr>
        <p:txBody>
          <a:bodyPr/>
          <a:lstStyle/>
          <a:p>
            <a:pPr marL="0" indent="0" algn="ctr">
              <a:buNone/>
            </a:pPr>
            <a:r>
              <a:rPr lang="en-US" sz="4488" dirty="0">
                <a:latin typeface="News Gothic Com Thin" panose="020B0204030503020204" pitchFamily="34" charset="0"/>
                <a:ea typeface="Tahoma" panose="020B0604030504040204" pitchFamily="34" charset="0"/>
                <a:cs typeface="Tahoma" panose="020B0604030504040204" pitchFamily="34" charset="0"/>
              </a:rPr>
              <a:t>Getting Started</a:t>
            </a:r>
            <a:endParaRPr lang="en-US" sz="4488" b="0" dirty="0">
              <a:latin typeface="News Gothic Com Thin" panose="020B0204030503020204" pitchFamily="34" charset="0"/>
              <a:ea typeface="Tahoma" panose="020B0604030504040204" pitchFamily="34" charset="0"/>
              <a:cs typeface="Tahoma" panose="020B0604030504040204" pitchFamily="34" charset="0"/>
            </a:endParaRPr>
          </a:p>
        </p:txBody>
      </p:sp>
      <p:sp>
        <p:nvSpPr>
          <p:cNvPr id="4" name="TextBox 3"/>
          <p:cNvSpPr txBox="1"/>
          <p:nvPr/>
        </p:nvSpPr>
        <p:spPr>
          <a:xfrm>
            <a:off x="6960743" y="2236459"/>
            <a:ext cx="1145066" cy="469039"/>
          </a:xfrm>
          <a:prstGeom prst="rect">
            <a:avLst/>
          </a:prstGeom>
          <a:solidFill>
            <a:srgbClr val="FFFFFF"/>
          </a:solidFill>
        </p:spPr>
        <p:txBody>
          <a:bodyPr wrap="square" rtlCol="0">
            <a:spAutoFit/>
          </a:bodyPr>
          <a:lstStyle/>
          <a:p>
            <a:endParaRPr lang="en-US" sz="2448" dirty="0"/>
          </a:p>
        </p:txBody>
      </p:sp>
      <p:pic>
        <p:nvPicPr>
          <p:cNvPr id="6" name="Picture 5"/>
          <p:cNvPicPr>
            <a:picLocks noChangeAspect="1"/>
          </p:cNvPicPr>
          <p:nvPr/>
        </p:nvPicPr>
        <p:blipFill>
          <a:blip r:embed="rId2"/>
          <a:stretch>
            <a:fillRect/>
          </a:stretch>
        </p:blipFill>
        <p:spPr>
          <a:xfrm>
            <a:off x="3016429" y="948344"/>
            <a:ext cx="6403616" cy="1790360"/>
          </a:xfrm>
          <a:prstGeom prst="rect">
            <a:avLst/>
          </a:prstGeom>
        </p:spPr>
      </p:pic>
    </p:spTree>
    <p:extLst>
      <p:ext uri="{BB962C8B-B14F-4D97-AF65-F5344CB8AC3E}">
        <p14:creationId xmlns:p14="http://schemas.microsoft.com/office/powerpoint/2010/main" val="28153780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News Gothic Com Thin" panose="020B0204030503020204" pitchFamily="34" charset="0"/>
              </a:rPr>
              <a:t>Single Page Application (SPA)</a:t>
            </a:r>
          </a:p>
        </p:txBody>
      </p:sp>
      <p:grpSp>
        <p:nvGrpSpPr>
          <p:cNvPr id="4" name="WebBrowser"/>
          <p:cNvGrpSpPr/>
          <p:nvPr>
            <p:custDataLst>
              <p:custData r:id="rId1"/>
            </p:custDataLst>
          </p:nvPr>
        </p:nvGrpSpPr>
        <p:grpSpPr>
          <a:xfrm>
            <a:off x="1884309" y="1437541"/>
            <a:ext cx="8139591" cy="4609745"/>
            <a:chOff x="0" y="-38380"/>
            <a:chExt cx="9144000" cy="6896380"/>
          </a:xfrm>
        </p:grpSpPr>
        <p:sp>
          <p:nvSpPr>
            <p:cNvPr id="5" name="Background"/>
            <p:cNvSpPr/>
            <p:nvPr/>
          </p:nvSpPr>
          <p:spPr>
            <a:xfrm>
              <a:off x="0" y="0"/>
              <a:ext cx="9144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72" kern="0" dirty="0">
                <a:solidFill>
                  <a:prstClr val="white"/>
                </a:solidFill>
                <a:latin typeface="Segoe UI"/>
              </a:endParaRPr>
            </a:p>
          </p:txBody>
        </p:sp>
        <p:sp>
          <p:nvSpPr>
            <p:cNvPr id="6" name="WindowTitle"/>
            <p:cNvSpPr txBox="1"/>
            <p:nvPr/>
          </p:nvSpPr>
          <p:spPr>
            <a:xfrm>
              <a:off x="22515" y="-38380"/>
              <a:ext cx="1022740" cy="352273"/>
            </a:xfrm>
            <a:prstGeom prst="rect">
              <a:avLst/>
            </a:prstGeom>
            <a:noFill/>
          </p:spPr>
          <p:txBody>
            <a:bodyPr wrap="none" lIns="93260" tIns="18652" rIns="93260" bIns="27978" rtlCol="0" anchor="ctr" anchorCtr="0">
              <a:spAutoFit/>
            </a:bodyPr>
            <a:lstStyle/>
            <a:p>
              <a:r>
                <a:rPr lang="en-US" sz="1224" dirty="0">
                  <a:solidFill>
                    <a:prstClr val="white"/>
                  </a:solidFill>
                  <a:latin typeface="Segoe UI" pitchFamily="34" charset="0"/>
                  <a:ea typeface="Segoe UI" pitchFamily="34" charset="0"/>
                  <a:cs typeface="Segoe UI" pitchFamily="34" charset="0"/>
                </a:rPr>
                <a:t>SPA Demo</a:t>
              </a:r>
            </a:p>
          </p:txBody>
        </p:sp>
        <p:grpSp>
          <p:nvGrpSpPr>
            <p:cNvPr id="7" name="Group 6"/>
            <p:cNvGrpSpPr/>
            <p:nvPr/>
          </p:nvGrpSpPr>
          <p:grpSpPr>
            <a:xfrm>
              <a:off x="81598" y="286385"/>
              <a:ext cx="320040" cy="316520"/>
              <a:chOff x="72073" y="221749"/>
              <a:chExt cx="320040" cy="316520"/>
            </a:xfrm>
          </p:grpSpPr>
          <p:sp>
            <p:nvSpPr>
              <p:cNvPr id="31" name="Oval 30"/>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72" u="sng">
                  <a:solidFill>
                    <a:prstClr val="white"/>
                  </a:solidFill>
                </a:endParaRPr>
              </a:p>
            </p:txBody>
          </p:sp>
          <p:sp>
            <p:nvSpPr>
              <p:cNvPr id="32" name="Left Arrow 31"/>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72" kern="0">
                  <a:solidFill>
                    <a:prstClr val="white"/>
                  </a:solidFill>
                  <a:latin typeface="Segoe UI"/>
                </a:endParaRPr>
              </a:p>
            </p:txBody>
          </p:sp>
        </p:grpSp>
        <p:grpSp>
          <p:nvGrpSpPr>
            <p:cNvPr id="8" name="Group 7"/>
            <p:cNvGrpSpPr/>
            <p:nvPr/>
          </p:nvGrpSpPr>
          <p:grpSpPr>
            <a:xfrm>
              <a:off x="453671" y="286384"/>
              <a:ext cx="320040" cy="316520"/>
              <a:chOff x="444146" y="221748"/>
              <a:chExt cx="320040" cy="316520"/>
            </a:xfrm>
          </p:grpSpPr>
          <p:sp>
            <p:nvSpPr>
              <p:cNvPr id="29" name="Oval 28"/>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72" u="sng">
                  <a:solidFill>
                    <a:prstClr val="white"/>
                  </a:solidFill>
                </a:endParaRPr>
              </a:p>
            </p:txBody>
          </p:sp>
          <p:sp>
            <p:nvSpPr>
              <p:cNvPr id="30" name="Right Arrow 29"/>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72" kern="0">
                  <a:solidFill>
                    <a:prstClr val="white"/>
                  </a:solidFill>
                  <a:latin typeface="Segoe UI"/>
                </a:endParaRPr>
              </a:p>
            </p:txBody>
          </p:sp>
        </p:grpSp>
        <p:grpSp>
          <p:nvGrpSpPr>
            <p:cNvPr id="9" name="Minimize - Maximize - Close"/>
            <p:cNvGrpSpPr/>
            <p:nvPr/>
          </p:nvGrpSpPr>
          <p:grpSpPr>
            <a:xfrm>
              <a:off x="8632311" y="92599"/>
              <a:ext cx="384527" cy="78032"/>
              <a:chOff x="9347642" y="131588"/>
              <a:chExt cx="384527" cy="78032"/>
            </a:xfrm>
          </p:grpSpPr>
          <p:cxnSp>
            <p:nvCxnSpPr>
              <p:cNvPr id="24" name="Line"/>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72" dirty="0">
                  <a:solidFill>
                    <a:prstClr val="white"/>
                  </a:solidFill>
                </a:endParaRPr>
              </a:p>
            </p:txBody>
          </p:sp>
          <p:sp>
            <p:nvSpPr>
              <p:cNvPr id="27" name="Line"/>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72" dirty="0">
                  <a:solidFill>
                    <a:prstClr val="white"/>
                  </a:solidFill>
                </a:endParaRPr>
              </a:p>
            </p:txBody>
          </p:sp>
          <p:sp>
            <p:nvSpPr>
              <p:cNvPr id="28" name="Line"/>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72" dirty="0">
                  <a:solidFill>
                    <a:prstClr val="white"/>
                  </a:solidFill>
                </a:endParaRPr>
              </a:p>
            </p:txBody>
          </p:sp>
        </p:grpSp>
        <p:sp>
          <p:nvSpPr>
            <p:cNvPr id="10" name="WebPageBody"/>
            <p:cNvSpPr/>
            <p:nvPr/>
          </p:nvSpPr>
          <p:spPr>
            <a:xfrm>
              <a:off x="76200" y="685159"/>
              <a:ext cx="89916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72" kern="0">
                <a:solidFill>
                  <a:prstClr val="white"/>
                </a:solidFill>
                <a:latin typeface="Segoe UI"/>
              </a:endParaRPr>
            </a:p>
          </p:txBody>
        </p:sp>
        <p:grpSp>
          <p:nvGrpSpPr>
            <p:cNvPr id="11" name="Group 10"/>
            <p:cNvGrpSpPr/>
            <p:nvPr/>
          </p:nvGrpSpPr>
          <p:grpSpPr>
            <a:xfrm>
              <a:off x="8386335" y="360579"/>
              <a:ext cx="640645" cy="183940"/>
              <a:chOff x="8303527" y="360579"/>
              <a:chExt cx="640645" cy="183940"/>
            </a:xfrm>
          </p:grpSpPr>
          <p:pic>
            <p:nvPicPr>
              <p:cNvPr id="21" name="Picture 2" descr="C:\Users\t-dantay\Documents\Placeholders\hom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923925" y="340846"/>
              <a:ext cx="7142930" cy="228600"/>
              <a:chOff x="923925" y="340846"/>
              <a:chExt cx="7142930" cy="228600"/>
            </a:xfrm>
          </p:grpSpPr>
          <p:sp>
            <p:nvSpPr>
              <p:cNvPr id="13" name="UrlBar"/>
              <p:cNvSpPr/>
              <p:nvPr/>
            </p:nvSpPr>
            <p:spPr>
              <a:xfrm>
                <a:off x="923925" y="340846"/>
                <a:ext cx="7142930"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24" kern="0" dirty="0">
                    <a:solidFill>
                      <a:prstClr val="black">
                        <a:lumMod val="75000"/>
                        <a:lumOff val="25000"/>
                      </a:prstClr>
                    </a:solidFill>
                    <a:latin typeface="Segoe UI"/>
                  </a:rPr>
                  <a:t>http://www.myspa.com</a:t>
                </a:r>
              </a:p>
            </p:txBody>
          </p:sp>
          <p:grpSp>
            <p:nvGrpSpPr>
              <p:cNvPr id="14" name="Group 13"/>
              <p:cNvGrpSpPr/>
              <p:nvPr/>
            </p:nvGrpSpPr>
            <p:grpSpPr>
              <a:xfrm>
                <a:off x="7260350" y="363706"/>
                <a:ext cx="744325" cy="182880"/>
                <a:chOff x="7260350" y="363706"/>
                <a:chExt cx="744325" cy="182880"/>
              </a:xfrm>
            </p:grpSpPr>
            <p:pic>
              <p:nvPicPr>
                <p:cNvPr id="15" name="Search" descr="C:\Users\t-dantay\Documents\Placeholders\search.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p:cNvGrpSpPr/>
                <p:nvPr/>
              </p:nvGrpSpPr>
              <p:grpSpPr>
                <a:xfrm>
                  <a:off x="7913235" y="409426"/>
                  <a:ext cx="91440" cy="91440"/>
                  <a:chOff x="4687215" y="1739180"/>
                  <a:chExt cx="91440" cy="91440"/>
                </a:xfrm>
              </p:grpSpPr>
              <p:cxnSp>
                <p:nvCxnSpPr>
                  <p:cNvPr id="19" name="Straight Connector 18"/>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9"/>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sp>
        <p:nvSpPr>
          <p:cNvPr id="33" name="Rectangle 32"/>
          <p:cNvSpPr/>
          <p:nvPr/>
        </p:nvSpPr>
        <p:spPr bwMode="auto">
          <a:xfrm>
            <a:off x="2415304" y="2116655"/>
            <a:ext cx="1891361" cy="1137870"/>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a:r>
              <a:rPr lang="en-US" sz="3672" dirty="0">
                <a:latin typeface="Tahoma" panose="020B0604030504040204" pitchFamily="34" charset="0"/>
                <a:ea typeface="Tahoma" panose="020B0604030504040204" pitchFamily="34" charset="0"/>
                <a:cs typeface="Tahoma" panose="020B0604030504040204" pitchFamily="34" charset="0"/>
              </a:rPr>
              <a:t>View</a:t>
            </a:r>
            <a:endParaRPr lang="en-US" sz="1632" dirty="0">
              <a:latin typeface="Tahoma" panose="020B0604030504040204" pitchFamily="34" charset="0"/>
              <a:ea typeface="Tahoma" panose="020B0604030504040204" pitchFamily="34" charset="0"/>
              <a:cs typeface="Tahoma" panose="020B0604030504040204" pitchFamily="34" charset="0"/>
            </a:endParaRPr>
          </a:p>
        </p:txBody>
      </p:sp>
      <p:sp>
        <p:nvSpPr>
          <p:cNvPr id="34" name="Rectangle 33"/>
          <p:cNvSpPr/>
          <p:nvPr/>
        </p:nvSpPr>
        <p:spPr bwMode="auto">
          <a:xfrm>
            <a:off x="7555262" y="2116655"/>
            <a:ext cx="1891361" cy="1137870"/>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a:r>
              <a:rPr lang="en-US" sz="3672" dirty="0">
                <a:latin typeface="Tahoma" panose="020B0604030504040204" pitchFamily="34" charset="0"/>
                <a:ea typeface="Tahoma" panose="020B0604030504040204" pitchFamily="34" charset="0"/>
                <a:cs typeface="Tahoma" panose="020B0604030504040204" pitchFamily="34" charset="0"/>
              </a:rPr>
              <a:t>View</a:t>
            </a:r>
            <a:endParaRPr lang="en-US" sz="1632" dirty="0">
              <a:latin typeface="Tahoma" panose="020B0604030504040204" pitchFamily="34" charset="0"/>
              <a:ea typeface="Tahoma" panose="020B0604030504040204" pitchFamily="34" charset="0"/>
              <a:cs typeface="Tahoma" panose="020B0604030504040204" pitchFamily="34" charset="0"/>
            </a:endParaRPr>
          </a:p>
        </p:txBody>
      </p:sp>
      <p:sp>
        <p:nvSpPr>
          <p:cNvPr id="35" name="Rectangle 34"/>
          <p:cNvSpPr/>
          <p:nvPr/>
        </p:nvSpPr>
        <p:spPr bwMode="auto">
          <a:xfrm>
            <a:off x="2415304" y="4616751"/>
            <a:ext cx="1891361" cy="1137870"/>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a:r>
              <a:rPr lang="en-US" sz="3672" dirty="0">
                <a:latin typeface="Tahoma" panose="020B0604030504040204" pitchFamily="34" charset="0"/>
                <a:ea typeface="Tahoma" panose="020B0604030504040204" pitchFamily="34" charset="0"/>
                <a:cs typeface="Tahoma" panose="020B0604030504040204" pitchFamily="34" charset="0"/>
              </a:rPr>
              <a:t>View</a:t>
            </a:r>
            <a:endParaRPr lang="en-US" sz="1632" dirty="0">
              <a:latin typeface="Tahoma" panose="020B0604030504040204" pitchFamily="34" charset="0"/>
              <a:ea typeface="Tahoma" panose="020B0604030504040204" pitchFamily="34" charset="0"/>
              <a:cs typeface="Tahoma" panose="020B0604030504040204" pitchFamily="34" charset="0"/>
            </a:endParaRPr>
          </a:p>
        </p:txBody>
      </p:sp>
      <p:sp>
        <p:nvSpPr>
          <p:cNvPr id="36" name="Rectangle 35"/>
          <p:cNvSpPr/>
          <p:nvPr/>
        </p:nvSpPr>
        <p:spPr bwMode="auto">
          <a:xfrm>
            <a:off x="7561240" y="4616751"/>
            <a:ext cx="1891361" cy="1137870"/>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a:r>
              <a:rPr lang="en-US" sz="3672" dirty="0">
                <a:latin typeface="Tahoma" panose="020B0604030504040204" pitchFamily="34" charset="0"/>
                <a:ea typeface="Tahoma" panose="020B0604030504040204" pitchFamily="34" charset="0"/>
                <a:cs typeface="Tahoma" panose="020B0604030504040204" pitchFamily="34" charset="0"/>
              </a:rPr>
              <a:t>View</a:t>
            </a:r>
            <a:endParaRPr lang="en-US" sz="1632" dirty="0">
              <a:latin typeface="Tahoma" panose="020B0604030504040204" pitchFamily="34" charset="0"/>
              <a:ea typeface="Tahoma" panose="020B0604030504040204" pitchFamily="34" charset="0"/>
              <a:cs typeface="Tahoma" panose="020B0604030504040204" pitchFamily="34" charset="0"/>
            </a:endParaRPr>
          </a:p>
        </p:txBody>
      </p:sp>
      <p:cxnSp>
        <p:nvCxnSpPr>
          <p:cNvPr id="40" name="Straight Arrow Connector 39"/>
          <p:cNvCxnSpPr/>
          <p:nvPr/>
        </p:nvCxnSpPr>
        <p:spPr bwMode="auto">
          <a:xfrm>
            <a:off x="5324493" y="2640688"/>
            <a:ext cx="1224540" cy="1"/>
          </a:xfrm>
          <a:prstGeom prst="straightConnector1">
            <a:avLst/>
          </a:prstGeom>
          <a:gradFill rotWithShape="1">
            <a:gsLst>
              <a:gs pos="0">
                <a:srgbClr val="A4D289"/>
              </a:gs>
              <a:gs pos="100000">
                <a:schemeClr val="bg1"/>
              </a:gs>
            </a:gsLst>
            <a:lin ang="5400000" scaled="1"/>
          </a:gradFill>
          <a:ln w="92075" cap="flat" cmpd="sng" algn="ctr">
            <a:solidFill>
              <a:schemeClr val="tx1"/>
            </a:solidFill>
            <a:prstDash val="solid"/>
            <a:round/>
            <a:headEnd type="none" w="med" len="med"/>
            <a:tailEnd type="triangle"/>
          </a:ln>
          <a:effectLst/>
        </p:spPr>
      </p:cxnSp>
      <p:cxnSp>
        <p:nvCxnSpPr>
          <p:cNvPr id="42" name="Straight Arrow Connector 41"/>
          <p:cNvCxnSpPr/>
          <p:nvPr/>
        </p:nvCxnSpPr>
        <p:spPr bwMode="auto">
          <a:xfrm>
            <a:off x="8691095" y="3483611"/>
            <a:ext cx="593" cy="936374"/>
          </a:xfrm>
          <a:prstGeom prst="straightConnector1">
            <a:avLst/>
          </a:prstGeom>
          <a:gradFill rotWithShape="1">
            <a:gsLst>
              <a:gs pos="0">
                <a:srgbClr val="A4D289"/>
              </a:gs>
              <a:gs pos="100000">
                <a:schemeClr val="bg1"/>
              </a:gs>
            </a:gsLst>
            <a:lin ang="5400000" scaled="1"/>
          </a:gradFill>
          <a:ln w="92075" cap="flat" cmpd="sng" algn="ctr">
            <a:solidFill>
              <a:schemeClr val="tx1"/>
            </a:solidFill>
            <a:prstDash val="solid"/>
            <a:round/>
            <a:headEnd type="none" w="med" len="med"/>
            <a:tailEnd type="triangle"/>
          </a:ln>
          <a:effectLst/>
        </p:spPr>
      </p:cxnSp>
      <p:cxnSp>
        <p:nvCxnSpPr>
          <p:cNvPr id="44" name="Straight Arrow Connector 43"/>
          <p:cNvCxnSpPr/>
          <p:nvPr/>
        </p:nvCxnSpPr>
        <p:spPr bwMode="auto">
          <a:xfrm>
            <a:off x="5327814" y="5140784"/>
            <a:ext cx="1224540" cy="1"/>
          </a:xfrm>
          <a:prstGeom prst="straightConnector1">
            <a:avLst/>
          </a:prstGeom>
          <a:gradFill rotWithShape="1">
            <a:gsLst>
              <a:gs pos="0">
                <a:srgbClr val="A4D289"/>
              </a:gs>
              <a:gs pos="100000">
                <a:schemeClr val="bg1"/>
              </a:gs>
            </a:gsLst>
            <a:lin ang="5400000" scaled="1"/>
          </a:gradFill>
          <a:ln w="92075" cap="flat" cmpd="sng" algn="ctr">
            <a:solidFill>
              <a:schemeClr val="tx1"/>
            </a:solidFill>
            <a:prstDash val="solid"/>
            <a:round/>
            <a:headEnd type="triangle" w="med" len="med"/>
            <a:tailEnd type="none"/>
          </a:ln>
          <a:effectLst/>
        </p:spPr>
      </p:cxnSp>
      <p:cxnSp>
        <p:nvCxnSpPr>
          <p:cNvPr id="45" name="Straight Arrow Connector 44"/>
          <p:cNvCxnSpPr/>
          <p:nvPr/>
        </p:nvCxnSpPr>
        <p:spPr bwMode="auto">
          <a:xfrm>
            <a:off x="3439079" y="3480646"/>
            <a:ext cx="593" cy="936374"/>
          </a:xfrm>
          <a:prstGeom prst="straightConnector1">
            <a:avLst/>
          </a:prstGeom>
          <a:gradFill rotWithShape="1">
            <a:gsLst>
              <a:gs pos="0">
                <a:srgbClr val="A4D289"/>
              </a:gs>
              <a:gs pos="100000">
                <a:schemeClr val="bg1"/>
              </a:gs>
            </a:gsLst>
            <a:lin ang="5400000" scaled="1"/>
          </a:gradFill>
          <a:ln w="92075" cap="flat" cmpd="sng" algn="ctr">
            <a:solidFill>
              <a:schemeClr val="tx1"/>
            </a:solidFill>
            <a:prstDash val="solid"/>
            <a:round/>
            <a:headEnd type="triangle" w="med" len="med"/>
            <a:tailEnd type="none"/>
          </a:ln>
          <a:effectLst/>
        </p:spPr>
      </p:cxnSp>
    </p:spTree>
    <p:extLst>
      <p:ext uri="{BB962C8B-B14F-4D97-AF65-F5344CB8AC3E}">
        <p14:creationId xmlns:p14="http://schemas.microsoft.com/office/powerpoint/2010/main" val="22523137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par>
                          <p:cTn id="11" fill="hold">
                            <p:stCondLst>
                              <p:cond delay="1500"/>
                            </p:stCondLst>
                            <p:childTnLst>
                              <p:par>
                                <p:cTn id="12" presetID="10" presetClass="entr" presetSubtype="0" fill="hold" nodeType="afterEffect">
                                  <p:stCondLst>
                                    <p:cond delay="100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par>
                          <p:cTn id="18" fill="hold">
                            <p:stCondLst>
                              <p:cond delay="3000"/>
                            </p:stCondLst>
                            <p:childTnLst>
                              <p:par>
                                <p:cTn id="19" presetID="10" presetClass="entr" presetSubtype="0" fill="hold" nodeType="afterEffect">
                                  <p:stCondLst>
                                    <p:cond delay="100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grpId="0" nodeType="withEffect">
                                  <p:stCondLst>
                                    <p:cond delay="100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par>
                          <p:cTn id="25" fill="hold">
                            <p:stCondLst>
                              <p:cond delay="4500"/>
                            </p:stCondLst>
                            <p:childTnLst>
                              <p:par>
                                <p:cTn id="26" presetID="10" presetClass="entr" presetSubtype="0" fill="hold" nodeType="afterEffect">
                                  <p:stCondLst>
                                    <p:cond delay="100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wsdt_phototour28.jpg (610×4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9891" y="3784561"/>
            <a:ext cx="3516692" cy="22594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b="0" dirty="0">
                <a:latin typeface="News Gothic Com Thin" panose="020B0204030503020204" pitchFamily="34" charset="0"/>
              </a:rPr>
              <a:t>The Challenge with SPAs</a:t>
            </a:r>
          </a:p>
        </p:txBody>
      </p:sp>
      <p:sp>
        <p:nvSpPr>
          <p:cNvPr id="4" name="TextBox 3"/>
          <p:cNvSpPr txBox="1"/>
          <p:nvPr/>
        </p:nvSpPr>
        <p:spPr bwMode="auto">
          <a:xfrm>
            <a:off x="866368" y="1406996"/>
            <a:ext cx="3341829" cy="531812"/>
          </a:xfrm>
          <a:prstGeom prst="rect">
            <a:avLst/>
          </a:prstGeom>
          <a:noFill/>
          <a:ln w="9525">
            <a:noFill/>
            <a:miter lim="800000"/>
            <a:headEnd/>
            <a:tailEnd/>
          </a:ln>
        </p:spPr>
        <p:txBody>
          <a:bodyPr wrap="square" rtlCol="0">
            <a:spAutoFit/>
          </a:bodyPr>
          <a:lstStyle/>
          <a:p>
            <a:pPr algn="ctr"/>
            <a:r>
              <a:rPr lang="en-US" sz="2856" dirty="0">
                <a:latin typeface="News Gothic Com Thin" panose="020B0204030503020204" pitchFamily="34" charset="0"/>
                <a:ea typeface="Tahoma" panose="020B0604030504040204" pitchFamily="34" charset="0"/>
                <a:cs typeface="Tahoma" panose="020B0604030504040204" pitchFamily="34" charset="0"/>
              </a:rPr>
              <a:t>DOM Manipulation</a:t>
            </a:r>
          </a:p>
        </p:txBody>
      </p:sp>
      <p:sp>
        <p:nvSpPr>
          <p:cNvPr id="5" name="TextBox 4"/>
          <p:cNvSpPr txBox="1"/>
          <p:nvPr/>
        </p:nvSpPr>
        <p:spPr bwMode="auto">
          <a:xfrm>
            <a:off x="4699449" y="1406513"/>
            <a:ext cx="2486942" cy="531812"/>
          </a:xfrm>
          <a:prstGeom prst="rect">
            <a:avLst/>
          </a:prstGeom>
          <a:noFill/>
          <a:ln w="9525">
            <a:noFill/>
            <a:miter lim="800000"/>
            <a:headEnd/>
            <a:tailEnd/>
          </a:ln>
        </p:spPr>
        <p:txBody>
          <a:bodyPr wrap="square" rtlCol="0">
            <a:spAutoFit/>
          </a:bodyPr>
          <a:lstStyle/>
          <a:p>
            <a:pPr algn="ctr"/>
            <a:r>
              <a:rPr lang="en-US" sz="2856" dirty="0">
                <a:latin typeface="News Gothic Com Thin" panose="020B0204030503020204" pitchFamily="34" charset="0"/>
                <a:ea typeface="Tahoma" panose="020B0604030504040204" pitchFamily="34" charset="0"/>
                <a:cs typeface="Tahoma" panose="020B0604030504040204" pitchFamily="34" charset="0"/>
              </a:rPr>
              <a:t>History</a:t>
            </a:r>
          </a:p>
        </p:txBody>
      </p:sp>
      <p:sp>
        <p:nvSpPr>
          <p:cNvPr id="6" name="TextBox 5"/>
          <p:cNvSpPr txBox="1"/>
          <p:nvPr/>
        </p:nvSpPr>
        <p:spPr bwMode="auto">
          <a:xfrm>
            <a:off x="1429816" y="2228358"/>
            <a:ext cx="2214933" cy="531812"/>
          </a:xfrm>
          <a:prstGeom prst="rect">
            <a:avLst/>
          </a:prstGeom>
          <a:noFill/>
          <a:ln w="9525">
            <a:noFill/>
            <a:miter lim="800000"/>
            <a:headEnd/>
            <a:tailEnd/>
          </a:ln>
        </p:spPr>
        <p:txBody>
          <a:bodyPr wrap="square" rtlCol="0">
            <a:spAutoFit/>
          </a:bodyPr>
          <a:lstStyle/>
          <a:p>
            <a:pPr algn="ctr"/>
            <a:r>
              <a:rPr lang="en-US" sz="2856" dirty="0">
                <a:latin typeface="News Gothic Com Thin" panose="020B0204030503020204" pitchFamily="34" charset="0"/>
                <a:ea typeface="Tahoma" panose="020B0604030504040204" pitchFamily="34" charset="0"/>
                <a:cs typeface="Tahoma" panose="020B0604030504040204" pitchFamily="34" charset="0"/>
              </a:rPr>
              <a:t>Routing</a:t>
            </a:r>
          </a:p>
        </p:txBody>
      </p:sp>
      <p:sp>
        <p:nvSpPr>
          <p:cNvPr id="7" name="TextBox 6"/>
          <p:cNvSpPr txBox="1"/>
          <p:nvPr/>
        </p:nvSpPr>
        <p:spPr bwMode="auto">
          <a:xfrm>
            <a:off x="7084541" y="1406513"/>
            <a:ext cx="3848013" cy="531812"/>
          </a:xfrm>
          <a:prstGeom prst="rect">
            <a:avLst/>
          </a:prstGeom>
          <a:noFill/>
          <a:ln w="9525">
            <a:noFill/>
            <a:miter lim="800000"/>
            <a:headEnd/>
            <a:tailEnd/>
          </a:ln>
        </p:spPr>
        <p:txBody>
          <a:bodyPr wrap="square" rtlCol="0">
            <a:spAutoFit/>
          </a:bodyPr>
          <a:lstStyle/>
          <a:p>
            <a:pPr algn="ctr"/>
            <a:r>
              <a:rPr lang="en-US" sz="2856" dirty="0">
                <a:latin typeface="News Gothic Com Thin" panose="020B0204030503020204" pitchFamily="34" charset="0"/>
                <a:ea typeface="Tahoma" panose="020B0604030504040204" pitchFamily="34" charset="0"/>
                <a:cs typeface="Tahoma" panose="020B0604030504040204" pitchFamily="34" charset="0"/>
              </a:rPr>
              <a:t>Module Loading</a:t>
            </a:r>
          </a:p>
        </p:txBody>
      </p:sp>
      <p:sp>
        <p:nvSpPr>
          <p:cNvPr id="8" name="TextBox 7"/>
          <p:cNvSpPr txBox="1"/>
          <p:nvPr/>
        </p:nvSpPr>
        <p:spPr bwMode="auto">
          <a:xfrm>
            <a:off x="1209985" y="3016387"/>
            <a:ext cx="2654592" cy="531812"/>
          </a:xfrm>
          <a:prstGeom prst="rect">
            <a:avLst/>
          </a:prstGeom>
          <a:noFill/>
          <a:ln w="9525">
            <a:noFill/>
            <a:miter lim="800000"/>
            <a:headEnd/>
            <a:tailEnd/>
          </a:ln>
        </p:spPr>
        <p:txBody>
          <a:bodyPr wrap="square" rtlCol="0">
            <a:spAutoFit/>
          </a:bodyPr>
          <a:lstStyle/>
          <a:p>
            <a:pPr algn="ctr"/>
            <a:r>
              <a:rPr lang="en-US" sz="2856" dirty="0">
                <a:latin typeface="News Gothic Com Thin" panose="020B0204030503020204" pitchFamily="34" charset="0"/>
                <a:ea typeface="Tahoma" panose="020B0604030504040204" pitchFamily="34" charset="0"/>
                <a:cs typeface="Tahoma" panose="020B0604030504040204" pitchFamily="34" charset="0"/>
              </a:rPr>
              <a:t>Data Binding</a:t>
            </a:r>
          </a:p>
        </p:txBody>
      </p:sp>
      <p:sp>
        <p:nvSpPr>
          <p:cNvPr id="10" name="TextBox 9"/>
          <p:cNvSpPr txBox="1"/>
          <p:nvPr/>
        </p:nvSpPr>
        <p:spPr bwMode="auto">
          <a:xfrm>
            <a:off x="7186392" y="2216296"/>
            <a:ext cx="3827166" cy="531812"/>
          </a:xfrm>
          <a:prstGeom prst="rect">
            <a:avLst/>
          </a:prstGeom>
          <a:noFill/>
          <a:ln w="9525">
            <a:noFill/>
            <a:miter lim="800000"/>
            <a:headEnd/>
            <a:tailEnd/>
          </a:ln>
        </p:spPr>
        <p:txBody>
          <a:bodyPr wrap="square" rtlCol="0">
            <a:spAutoFit/>
          </a:bodyPr>
          <a:lstStyle/>
          <a:p>
            <a:pPr algn="ctr"/>
            <a:r>
              <a:rPr lang="en-US" sz="2856" dirty="0">
                <a:latin typeface="News Gothic Com Thin" panose="020B0204030503020204" pitchFamily="34" charset="0"/>
                <a:ea typeface="Tahoma" panose="020B0604030504040204" pitchFamily="34" charset="0"/>
                <a:cs typeface="Tahoma" panose="020B0604030504040204" pitchFamily="34" charset="0"/>
              </a:rPr>
              <a:t>Object Modeling</a:t>
            </a:r>
          </a:p>
        </p:txBody>
      </p:sp>
      <p:sp>
        <p:nvSpPr>
          <p:cNvPr id="11" name="TextBox 10"/>
          <p:cNvSpPr txBox="1"/>
          <p:nvPr/>
        </p:nvSpPr>
        <p:spPr bwMode="auto">
          <a:xfrm>
            <a:off x="4561527" y="3020450"/>
            <a:ext cx="2800417" cy="531812"/>
          </a:xfrm>
          <a:prstGeom prst="rect">
            <a:avLst/>
          </a:prstGeom>
          <a:noFill/>
          <a:ln w="9525">
            <a:noFill/>
            <a:miter lim="800000"/>
            <a:headEnd/>
            <a:tailEnd/>
          </a:ln>
        </p:spPr>
        <p:txBody>
          <a:bodyPr wrap="square" rtlCol="0">
            <a:spAutoFit/>
          </a:bodyPr>
          <a:lstStyle/>
          <a:p>
            <a:pPr algn="ctr"/>
            <a:r>
              <a:rPr lang="en-US" sz="2856" dirty="0">
                <a:latin typeface="News Gothic Com Thin" panose="020B0204030503020204" pitchFamily="34" charset="0"/>
                <a:ea typeface="Tahoma" panose="020B0604030504040204" pitchFamily="34" charset="0"/>
                <a:cs typeface="Tahoma" panose="020B0604030504040204" pitchFamily="34" charset="0"/>
              </a:rPr>
              <a:t>Ajax/Promises</a:t>
            </a:r>
          </a:p>
        </p:txBody>
      </p:sp>
      <p:sp>
        <p:nvSpPr>
          <p:cNvPr id="12" name="TextBox 11"/>
          <p:cNvSpPr txBox="1"/>
          <p:nvPr/>
        </p:nvSpPr>
        <p:spPr bwMode="auto">
          <a:xfrm>
            <a:off x="4718265" y="2228358"/>
            <a:ext cx="2486942" cy="531812"/>
          </a:xfrm>
          <a:prstGeom prst="rect">
            <a:avLst/>
          </a:prstGeom>
          <a:noFill/>
          <a:ln w="9525">
            <a:noFill/>
            <a:miter lim="800000"/>
            <a:headEnd/>
            <a:tailEnd/>
          </a:ln>
        </p:spPr>
        <p:txBody>
          <a:bodyPr wrap="square" rtlCol="0">
            <a:spAutoFit/>
          </a:bodyPr>
          <a:lstStyle/>
          <a:p>
            <a:pPr algn="ctr"/>
            <a:r>
              <a:rPr lang="en-US" sz="2856" dirty="0">
                <a:latin typeface="News Gothic Com Thin" panose="020B0204030503020204" pitchFamily="34" charset="0"/>
                <a:ea typeface="Tahoma" panose="020B0604030504040204" pitchFamily="34" charset="0"/>
                <a:cs typeface="Tahoma" panose="020B0604030504040204" pitchFamily="34" charset="0"/>
              </a:rPr>
              <a:t>Caching</a:t>
            </a:r>
          </a:p>
        </p:txBody>
      </p:sp>
      <p:sp>
        <p:nvSpPr>
          <p:cNvPr id="13" name="TextBox 12"/>
          <p:cNvSpPr txBox="1"/>
          <p:nvPr/>
        </p:nvSpPr>
        <p:spPr bwMode="auto">
          <a:xfrm>
            <a:off x="7705978" y="3026080"/>
            <a:ext cx="2787993" cy="531812"/>
          </a:xfrm>
          <a:prstGeom prst="rect">
            <a:avLst/>
          </a:prstGeom>
          <a:noFill/>
          <a:ln w="9525">
            <a:noFill/>
            <a:miter lim="800000"/>
            <a:headEnd/>
            <a:tailEnd/>
          </a:ln>
        </p:spPr>
        <p:txBody>
          <a:bodyPr wrap="square" rtlCol="0">
            <a:spAutoFit/>
          </a:bodyPr>
          <a:lstStyle/>
          <a:p>
            <a:pPr algn="ctr"/>
            <a:r>
              <a:rPr lang="en-US" sz="2856" dirty="0">
                <a:latin typeface="News Gothic Com Thin" panose="020B0204030503020204" pitchFamily="34" charset="0"/>
                <a:ea typeface="Tahoma" panose="020B0604030504040204" pitchFamily="34" charset="0"/>
                <a:cs typeface="Tahoma" panose="020B0604030504040204" pitchFamily="34" charset="0"/>
              </a:rPr>
              <a:t>View Loading</a:t>
            </a:r>
          </a:p>
        </p:txBody>
      </p:sp>
    </p:spTree>
    <p:extLst>
      <p:ext uri="{BB962C8B-B14F-4D97-AF65-F5344CB8AC3E}">
        <p14:creationId xmlns:p14="http://schemas.microsoft.com/office/powerpoint/2010/main" val="2114848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12"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1+#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3"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1+#ppt_w/2"/>
                                          </p:val>
                                        </p:tav>
                                        <p:tav tm="100000">
                                          <p:val>
                                            <p:strVal val="#ppt_x"/>
                                          </p:val>
                                        </p:tav>
                                      </p:tavLst>
                                    </p:anim>
                                    <p:anim calcmode="lin" valueType="num">
                                      <p:cBhvr additive="base">
                                        <p:cTn id="28" dur="500" fill="hold"/>
                                        <p:tgtEl>
                                          <p:spTgt spid="7"/>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1+#ppt_w/2"/>
                                          </p:val>
                                        </p:tav>
                                        <p:tav tm="100000">
                                          <p:val>
                                            <p:strVal val="#ppt_x"/>
                                          </p:val>
                                        </p:tav>
                                      </p:tavLst>
                                    </p:anim>
                                    <p:anim calcmode="lin" valueType="num">
                                      <p:cBhvr additive="base">
                                        <p:cTn id="33" dur="500" fill="hold"/>
                                        <p:tgtEl>
                                          <p:spTgt spid="10"/>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12"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0-#ppt_w/2"/>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2"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1+#ppt_w/2"/>
                                          </p:val>
                                        </p:tav>
                                        <p:tav tm="100000">
                                          <p:val>
                                            <p:strVal val="#ppt_x"/>
                                          </p:val>
                                        </p:tav>
                                      </p:tavLst>
                                    </p:anim>
                                    <p:anim calcmode="lin" valueType="num">
                                      <p:cBhvr additive="base">
                                        <p:cTn id="43" dur="500" fill="hold"/>
                                        <p:tgtEl>
                                          <p:spTgt spid="12"/>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1+#ppt_w/2"/>
                                          </p:val>
                                        </p:tav>
                                        <p:tav tm="100000">
                                          <p:val>
                                            <p:strVal val="#ppt_x"/>
                                          </p:val>
                                        </p:tav>
                                      </p:tavLst>
                                    </p:anim>
                                    <p:anim calcmode="lin" valueType="num">
                                      <p:cBhvr additive="base">
                                        <p:cTn id="4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0" grpId="0"/>
      <p:bldP spid="11"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ecreativedesigns.com/wp-content/uploads/2012/07/AngularJ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7275" y="-235387"/>
            <a:ext cx="5828771" cy="2914385"/>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http://www.citycaucus.com/images/number-friggin-o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8839" y="2406430"/>
            <a:ext cx="4745643" cy="35592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960743" y="1458171"/>
            <a:ext cx="1145066" cy="469039"/>
          </a:xfrm>
          <a:prstGeom prst="rect">
            <a:avLst/>
          </a:prstGeom>
          <a:solidFill>
            <a:srgbClr val="FFFFFF"/>
          </a:solidFill>
        </p:spPr>
        <p:txBody>
          <a:bodyPr wrap="square" rtlCol="0">
            <a:spAutoFit/>
          </a:bodyPr>
          <a:lstStyle/>
          <a:p>
            <a:endParaRPr lang="en-US" sz="2448" dirty="0"/>
          </a:p>
        </p:txBody>
      </p:sp>
    </p:spTree>
    <p:extLst>
      <p:ext uri="{BB962C8B-B14F-4D97-AF65-F5344CB8AC3E}">
        <p14:creationId xmlns:p14="http://schemas.microsoft.com/office/powerpoint/2010/main" val="17759134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www.rocketglow.com/assets/angularjs-logo-54138a1b605b98a25beb50f3061bf05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9943" y="2390146"/>
            <a:ext cx="1134667" cy="113466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1"/>
          </p:nvPr>
        </p:nvSpPr>
        <p:spPr>
          <a:xfrm>
            <a:off x="2410107" y="2481361"/>
            <a:ext cx="8393430" cy="1314847"/>
          </a:xfrm>
        </p:spPr>
        <p:txBody>
          <a:bodyPr/>
          <a:lstStyle/>
          <a:p>
            <a:pPr marL="0" indent="0" algn="ctr">
              <a:buNone/>
            </a:pPr>
            <a:r>
              <a:rPr lang="en-US" sz="4080" b="0" dirty="0" err="1">
                <a:latin typeface="Tahoma" panose="020B0604030504040204" pitchFamily="34" charset="0"/>
                <a:ea typeface="Tahoma" panose="020B0604030504040204" pitchFamily="34" charset="0"/>
                <a:cs typeface="Tahoma" panose="020B0604030504040204" pitchFamily="34" charset="0"/>
              </a:rPr>
              <a:t>ngularJS</a:t>
            </a:r>
            <a:r>
              <a:rPr lang="en-US" sz="4080" b="0" dirty="0">
                <a:latin typeface="Tahoma" panose="020B0604030504040204" pitchFamily="34" charset="0"/>
                <a:ea typeface="Tahoma" panose="020B0604030504040204" pitchFamily="34" charset="0"/>
                <a:cs typeface="Tahoma" panose="020B0604030504040204" pitchFamily="34" charset="0"/>
              </a:rPr>
              <a:t> is a full-featured </a:t>
            </a:r>
            <a:br>
              <a:rPr lang="en-US" sz="4080" b="0" dirty="0">
                <a:latin typeface="Tahoma" panose="020B0604030504040204" pitchFamily="34" charset="0"/>
                <a:ea typeface="Tahoma" panose="020B0604030504040204" pitchFamily="34" charset="0"/>
                <a:cs typeface="Tahoma" panose="020B0604030504040204" pitchFamily="34" charset="0"/>
              </a:rPr>
            </a:br>
            <a:r>
              <a:rPr lang="en-US" sz="4080" b="0" dirty="0">
                <a:latin typeface="Tahoma" panose="020B0604030504040204" pitchFamily="34" charset="0"/>
                <a:ea typeface="Tahoma" panose="020B0604030504040204" pitchFamily="34" charset="0"/>
                <a:cs typeface="Tahoma" panose="020B0604030504040204" pitchFamily="34" charset="0"/>
              </a:rPr>
              <a:t>SPA framework</a:t>
            </a:r>
          </a:p>
        </p:txBody>
      </p:sp>
      <p:sp>
        <p:nvSpPr>
          <p:cNvPr id="4" name="Rectangle 3"/>
          <p:cNvSpPr/>
          <p:nvPr/>
        </p:nvSpPr>
        <p:spPr bwMode="auto">
          <a:xfrm>
            <a:off x="2099239" y="149852"/>
            <a:ext cx="2331508" cy="621736"/>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a:headEnd/>
            <a:tailEn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sz="2856" dirty="0">
                <a:latin typeface="Tahoma" panose="020B0604030504040204" pitchFamily="34" charset="0"/>
                <a:ea typeface="Tahoma" panose="020B0604030504040204" pitchFamily="34" charset="0"/>
                <a:cs typeface="Tahoma" panose="020B0604030504040204" pitchFamily="34" charset="0"/>
              </a:rPr>
              <a:t>Data Binding</a:t>
            </a:r>
            <a:endParaRPr lang="en-US" sz="2040" dirty="0">
              <a:latin typeface="Tahoma" panose="020B0604030504040204" pitchFamily="34" charset="0"/>
              <a:ea typeface="Tahoma" panose="020B0604030504040204" pitchFamily="34" charset="0"/>
              <a:cs typeface="Tahoma" panose="020B0604030504040204" pitchFamily="34" charset="0"/>
            </a:endParaRPr>
          </a:p>
        </p:txBody>
      </p:sp>
      <p:sp>
        <p:nvSpPr>
          <p:cNvPr id="5" name="Rectangle 4"/>
          <p:cNvSpPr/>
          <p:nvPr/>
        </p:nvSpPr>
        <p:spPr bwMode="auto">
          <a:xfrm>
            <a:off x="4743456" y="149852"/>
            <a:ext cx="1321188" cy="621736"/>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rtlCol="0" anchor="ctr"/>
          <a:lstStyle/>
          <a:p>
            <a:pPr algn="ctr"/>
            <a:r>
              <a:rPr lang="en-US" sz="2856" dirty="0">
                <a:latin typeface="Tahoma" panose="020B0604030504040204" pitchFamily="34" charset="0"/>
                <a:ea typeface="Tahoma" panose="020B0604030504040204" pitchFamily="34" charset="0"/>
                <a:cs typeface="Tahoma" panose="020B0604030504040204" pitchFamily="34" charset="0"/>
              </a:rPr>
              <a:t>MVC</a:t>
            </a:r>
            <a:endParaRPr lang="en-US" sz="2040" dirty="0">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bwMode="auto">
          <a:xfrm>
            <a:off x="6377353" y="149852"/>
            <a:ext cx="1787490" cy="621736"/>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sz="2856" dirty="0">
                <a:latin typeface="Tahoma" panose="020B0604030504040204" pitchFamily="34" charset="0"/>
                <a:ea typeface="Tahoma" panose="020B0604030504040204" pitchFamily="34" charset="0"/>
                <a:cs typeface="Tahoma" panose="020B0604030504040204" pitchFamily="34" charset="0"/>
              </a:rPr>
              <a:t>Routing</a:t>
            </a:r>
            <a:endParaRPr lang="en-US" sz="2040" dirty="0">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bwMode="auto">
          <a:xfrm>
            <a:off x="4199234" y="1392454"/>
            <a:ext cx="1981782" cy="621736"/>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2856" dirty="0">
                <a:latin typeface="Tahoma" panose="020B0604030504040204" pitchFamily="34" charset="0"/>
                <a:ea typeface="Tahoma" panose="020B0604030504040204" pitchFamily="34" charset="0"/>
                <a:cs typeface="Tahoma" panose="020B0604030504040204" pitchFamily="34" charset="0"/>
              </a:rPr>
              <a:t>Templates</a:t>
            </a:r>
            <a:endParaRPr lang="en-US" sz="2040" dirty="0">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bwMode="auto">
          <a:xfrm>
            <a:off x="1859544" y="4035699"/>
            <a:ext cx="2020641" cy="621736"/>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sz="2856" dirty="0" err="1">
                <a:latin typeface="Tahoma" panose="020B0604030504040204" pitchFamily="34" charset="0"/>
                <a:ea typeface="Tahoma" panose="020B0604030504040204" pitchFamily="34" charset="0"/>
                <a:cs typeface="Tahoma" panose="020B0604030504040204" pitchFamily="34" charset="0"/>
              </a:rPr>
              <a:t>ViewModel</a:t>
            </a:r>
            <a:endParaRPr lang="en-US" sz="2040" dirty="0">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bwMode="auto">
          <a:xfrm>
            <a:off x="6767574" y="4035699"/>
            <a:ext cx="1554339" cy="621736"/>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sz="2856" dirty="0">
                <a:latin typeface="Tahoma" panose="020B0604030504040204" pitchFamily="34" charset="0"/>
                <a:ea typeface="Tahoma" panose="020B0604030504040204" pitchFamily="34" charset="0"/>
                <a:cs typeface="Tahoma" panose="020B0604030504040204" pitchFamily="34" charset="0"/>
              </a:rPr>
              <a:t>Views</a:t>
            </a:r>
            <a:endParaRPr lang="en-US" sz="2040" dirty="0">
              <a:latin typeface="Tahoma" panose="020B0604030504040204" pitchFamily="34" charset="0"/>
              <a:ea typeface="Tahoma" panose="020B0604030504040204" pitchFamily="34" charset="0"/>
              <a:cs typeface="Tahoma" panose="020B0604030504040204" pitchFamily="34" charset="0"/>
            </a:endParaRPr>
          </a:p>
        </p:txBody>
      </p:sp>
      <p:sp>
        <p:nvSpPr>
          <p:cNvPr id="10" name="Rectangle 9"/>
          <p:cNvSpPr/>
          <p:nvPr/>
        </p:nvSpPr>
        <p:spPr bwMode="auto">
          <a:xfrm>
            <a:off x="1860771" y="5355662"/>
            <a:ext cx="2331508" cy="621736"/>
          </a:xfrm>
          <a:prstGeom prst="rect">
            <a:avLst/>
          </a:prstGeom>
          <a:gradFill flip="none"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tileRect/>
          </a:gradFill>
          <a:ln>
            <a:headEnd/>
            <a:tailEn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sz="2856" dirty="0">
                <a:latin typeface="Tahoma" panose="020B0604030504040204" pitchFamily="34" charset="0"/>
                <a:ea typeface="Tahoma" panose="020B0604030504040204" pitchFamily="34" charset="0"/>
                <a:cs typeface="Tahoma" panose="020B0604030504040204" pitchFamily="34" charset="0"/>
              </a:rPr>
              <a:t>Controllers</a:t>
            </a:r>
            <a:endParaRPr lang="en-US" sz="2040" dirty="0">
              <a:latin typeface="Tahoma" panose="020B0604030504040204" pitchFamily="34" charset="0"/>
              <a:ea typeface="Tahoma" panose="020B0604030504040204" pitchFamily="34" charset="0"/>
              <a:cs typeface="Tahoma" panose="020B0604030504040204" pitchFamily="34" charset="0"/>
            </a:endParaRPr>
          </a:p>
        </p:txBody>
      </p:sp>
      <p:sp>
        <p:nvSpPr>
          <p:cNvPr id="11" name="Rectangle 10"/>
          <p:cNvSpPr/>
          <p:nvPr/>
        </p:nvSpPr>
        <p:spPr bwMode="auto">
          <a:xfrm>
            <a:off x="4508464" y="5356888"/>
            <a:ext cx="3808130" cy="621736"/>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sz="2856" dirty="0">
                <a:latin typeface="Tahoma" panose="020B0604030504040204" pitchFamily="34" charset="0"/>
                <a:ea typeface="Tahoma" panose="020B0604030504040204" pitchFamily="34" charset="0"/>
                <a:cs typeface="Tahoma" panose="020B0604030504040204" pitchFamily="34" charset="0"/>
              </a:rPr>
              <a:t>Dependency Injection</a:t>
            </a:r>
            <a:endParaRPr lang="en-US" sz="2040" dirty="0">
              <a:latin typeface="Tahoma" panose="020B0604030504040204" pitchFamily="34" charset="0"/>
              <a:ea typeface="Tahoma" panose="020B0604030504040204" pitchFamily="34" charset="0"/>
              <a:cs typeface="Tahoma" panose="020B0604030504040204" pitchFamily="34" charset="0"/>
            </a:endParaRPr>
          </a:p>
        </p:txBody>
      </p:sp>
      <p:sp>
        <p:nvSpPr>
          <p:cNvPr id="12" name="Rectangle 11"/>
          <p:cNvSpPr/>
          <p:nvPr/>
        </p:nvSpPr>
        <p:spPr bwMode="auto">
          <a:xfrm>
            <a:off x="8621532" y="4035699"/>
            <a:ext cx="1942924" cy="621736"/>
          </a:xfrm>
          <a:prstGeom prst="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16200000" scaled="1"/>
            <a:tileRect/>
          </a:gradFill>
          <a:ln>
            <a:headEnd/>
            <a:tailEnd/>
          </a:ln>
        </p:spPr>
        <p:style>
          <a:lnRef idx="1">
            <a:schemeClr val="dk1"/>
          </a:lnRef>
          <a:fillRef idx="2">
            <a:schemeClr val="dk1"/>
          </a:fillRef>
          <a:effectRef idx="1">
            <a:schemeClr val="dk1"/>
          </a:effectRef>
          <a:fontRef idx="minor">
            <a:schemeClr val="dk1"/>
          </a:fontRef>
        </p:style>
        <p:txBody>
          <a:bodyPr wrap="none" rtlCol="0" anchor="ctr"/>
          <a:lstStyle/>
          <a:p>
            <a:pPr algn="ctr"/>
            <a:r>
              <a:rPr lang="en-US" sz="2856" dirty="0">
                <a:latin typeface="Tahoma" panose="020B0604030504040204" pitchFamily="34" charset="0"/>
                <a:ea typeface="Tahoma" panose="020B0604030504040204" pitchFamily="34" charset="0"/>
                <a:cs typeface="Tahoma" panose="020B0604030504040204" pitchFamily="34" charset="0"/>
              </a:rPr>
              <a:t>Directives</a:t>
            </a:r>
            <a:endParaRPr lang="en-US" sz="2040" dirty="0">
              <a:latin typeface="Tahoma" panose="020B0604030504040204" pitchFamily="34" charset="0"/>
              <a:ea typeface="Tahoma" panose="020B0604030504040204" pitchFamily="34" charset="0"/>
              <a:cs typeface="Tahoma" panose="020B0604030504040204" pitchFamily="34" charset="0"/>
            </a:endParaRPr>
          </a:p>
        </p:txBody>
      </p:sp>
      <p:sp>
        <p:nvSpPr>
          <p:cNvPr id="15" name="Rectangle 14"/>
          <p:cNvSpPr/>
          <p:nvPr/>
        </p:nvSpPr>
        <p:spPr bwMode="auto">
          <a:xfrm>
            <a:off x="8477552" y="149852"/>
            <a:ext cx="1842710" cy="621736"/>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rtlCol="0" anchor="ctr"/>
          <a:lstStyle/>
          <a:p>
            <a:pPr algn="ctr"/>
            <a:r>
              <a:rPr lang="en-US" sz="2856" dirty="0">
                <a:latin typeface="Tahoma" panose="020B0604030504040204" pitchFamily="34" charset="0"/>
                <a:ea typeface="Tahoma" panose="020B0604030504040204" pitchFamily="34" charset="0"/>
                <a:cs typeface="Tahoma" panose="020B0604030504040204" pitchFamily="34" charset="0"/>
              </a:rPr>
              <a:t>Testing</a:t>
            </a:r>
            <a:endParaRPr lang="en-US" sz="2040" dirty="0">
              <a:latin typeface="Tahoma" panose="020B0604030504040204" pitchFamily="34" charset="0"/>
              <a:ea typeface="Tahoma" panose="020B0604030504040204" pitchFamily="34" charset="0"/>
              <a:cs typeface="Tahoma" panose="020B0604030504040204" pitchFamily="34" charset="0"/>
            </a:endParaRPr>
          </a:p>
        </p:txBody>
      </p:sp>
      <p:sp>
        <p:nvSpPr>
          <p:cNvPr id="17" name="Rectangle 16"/>
          <p:cNvSpPr/>
          <p:nvPr/>
        </p:nvSpPr>
        <p:spPr bwMode="auto">
          <a:xfrm>
            <a:off x="4179804" y="4035699"/>
            <a:ext cx="2331508" cy="621736"/>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6200000" scaled="1"/>
            <a:tileRect/>
          </a:gradFill>
          <a:ln>
            <a:headEnd/>
            <a:tailEn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sz="2856" dirty="0">
                <a:latin typeface="Tahoma" panose="020B0604030504040204" pitchFamily="34" charset="0"/>
                <a:ea typeface="Tahoma" panose="020B0604030504040204" pitchFamily="34" charset="0"/>
                <a:cs typeface="Tahoma" panose="020B0604030504040204" pitchFamily="34" charset="0"/>
              </a:rPr>
              <a:t>Controllers</a:t>
            </a:r>
            <a:endParaRPr lang="en-US" sz="204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p:cNvSpPr/>
          <p:nvPr/>
        </p:nvSpPr>
        <p:spPr bwMode="auto">
          <a:xfrm>
            <a:off x="1943806" y="1392454"/>
            <a:ext cx="1981782" cy="621736"/>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2856" dirty="0" err="1">
                <a:latin typeface="Tahoma" panose="020B0604030504040204" pitchFamily="34" charset="0"/>
                <a:ea typeface="Tahoma" panose="020B0604030504040204" pitchFamily="34" charset="0"/>
                <a:cs typeface="Tahoma" panose="020B0604030504040204" pitchFamily="34" charset="0"/>
              </a:rPr>
              <a:t>jqLite</a:t>
            </a:r>
            <a:endParaRPr lang="en-US" sz="2040" dirty="0">
              <a:latin typeface="Tahoma" panose="020B0604030504040204" pitchFamily="34" charset="0"/>
              <a:ea typeface="Tahoma" panose="020B0604030504040204" pitchFamily="34" charset="0"/>
              <a:cs typeface="Tahoma" panose="020B0604030504040204" pitchFamily="34" charset="0"/>
            </a:endParaRPr>
          </a:p>
        </p:txBody>
      </p:sp>
      <p:sp>
        <p:nvSpPr>
          <p:cNvPr id="21" name="Rectangle 20"/>
          <p:cNvSpPr/>
          <p:nvPr/>
        </p:nvSpPr>
        <p:spPr bwMode="auto">
          <a:xfrm>
            <a:off x="8705179" y="5355662"/>
            <a:ext cx="1850482" cy="621736"/>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a:headEnd/>
            <a:tailEn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sz="2856" dirty="0">
                <a:latin typeface="Tahoma" panose="020B0604030504040204" pitchFamily="34" charset="0"/>
                <a:ea typeface="Tahoma" panose="020B0604030504040204" pitchFamily="34" charset="0"/>
                <a:cs typeface="Tahoma" panose="020B0604030504040204" pitchFamily="34" charset="0"/>
              </a:rPr>
              <a:t>Validation</a:t>
            </a:r>
            <a:endParaRPr lang="en-US" sz="2040" dirty="0">
              <a:latin typeface="Tahoma" panose="020B0604030504040204" pitchFamily="34" charset="0"/>
              <a:ea typeface="Tahoma" panose="020B0604030504040204" pitchFamily="34" charset="0"/>
              <a:cs typeface="Tahoma" panose="020B0604030504040204" pitchFamily="34" charset="0"/>
            </a:endParaRPr>
          </a:p>
        </p:txBody>
      </p:sp>
      <p:sp>
        <p:nvSpPr>
          <p:cNvPr id="18" name="Rectangle 17"/>
          <p:cNvSpPr/>
          <p:nvPr/>
        </p:nvSpPr>
        <p:spPr bwMode="auto">
          <a:xfrm>
            <a:off x="8597603" y="1392454"/>
            <a:ext cx="1842710" cy="621736"/>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sz="2856" dirty="0">
                <a:latin typeface="Tahoma" panose="020B0604030504040204" pitchFamily="34" charset="0"/>
                <a:ea typeface="Tahoma" panose="020B0604030504040204" pitchFamily="34" charset="0"/>
                <a:cs typeface="Tahoma" panose="020B0604030504040204" pitchFamily="34" charset="0"/>
              </a:rPr>
              <a:t>Factories</a:t>
            </a:r>
            <a:endParaRPr lang="en-US" sz="2040" dirty="0">
              <a:latin typeface="Tahoma" panose="020B0604030504040204" pitchFamily="34" charset="0"/>
              <a:ea typeface="Tahoma" panose="020B0604030504040204" pitchFamily="34" charset="0"/>
              <a:cs typeface="Tahoma" panose="020B0604030504040204" pitchFamily="34" charset="0"/>
            </a:endParaRPr>
          </a:p>
        </p:txBody>
      </p:sp>
      <p:sp>
        <p:nvSpPr>
          <p:cNvPr id="20" name="Rectangle 19"/>
          <p:cNvSpPr/>
          <p:nvPr/>
        </p:nvSpPr>
        <p:spPr bwMode="auto">
          <a:xfrm>
            <a:off x="6467955" y="1392454"/>
            <a:ext cx="1842710" cy="621736"/>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sz="2856" dirty="0">
                <a:latin typeface="Tahoma" panose="020B0604030504040204" pitchFamily="34" charset="0"/>
                <a:ea typeface="Tahoma" panose="020B0604030504040204" pitchFamily="34" charset="0"/>
                <a:cs typeface="Tahoma" panose="020B0604030504040204" pitchFamily="34" charset="0"/>
              </a:rPr>
              <a:t>History</a:t>
            </a:r>
            <a:endParaRPr lang="en-US" sz="204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69000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5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 presetClass="entr" presetSubtype="3" fill="hold" grpId="0" nodeType="afterEffect">
                                  <p:stCondLst>
                                    <p:cond delay="5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2500"/>
                            </p:stCondLst>
                            <p:childTnLst>
                              <p:par>
                                <p:cTn id="20" presetID="2" presetClass="entr" presetSubtype="8" fill="hold" grpId="0" nodeType="afterEffect">
                                  <p:stCondLst>
                                    <p:cond delay="50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0-#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3500"/>
                            </p:stCondLst>
                            <p:childTnLst>
                              <p:par>
                                <p:cTn id="25" presetID="2" presetClass="entr" presetSubtype="2" fill="hold" grpId="0" nodeType="afterEffect">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1+#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childTnLst>
                          </p:cTn>
                        </p:par>
                        <p:par>
                          <p:cTn id="29" fill="hold">
                            <p:stCondLst>
                              <p:cond delay="4500"/>
                            </p:stCondLst>
                            <p:childTnLst>
                              <p:par>
                                <p:cTn id="30" presetID="2" presetClass="entr" presetSubtype="8" fill="hold" grpId="0" nodeType="afterEffect">
                                  <p:stCondLst>
                                    <p:cond delay="50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0-#ppt_w/2"/>
                                          </p:val>
                                        </p:tav>
                                        <p:tav tm="100000">
                                          <p:val>
                                            <p:strVal val="#ppt_x"/>
                                          </p:val>
                                        </p:tav>
                                      </p:tavLst>
                                    </p:anim>
                                    <p:anim calcmode="lin" valueType="num">
                                      <p:cBhvr additive="base">
                                        <p:cTn id="33" dur="500" fill="hold"/>
                                        <p:tgtEl>
                                          <p:spTgt spid="19"/>
                                        </p:tgtEl>
                                        <p:attrNameLst>
                                          <p:attrName>ppt_y</p:attrName>
                                        </p:attrNameLst>
                                      </p:cBhvr>
                                      <p:tavLst>
                                        <p:tav tm="0">
                                          <p:val>
                                            <p:strVal val="#ppt_y"/>
                                          </p:val>
                                        </p:tav>
                                        <p:tav tm="100000">
                                          <p:val>
                                            <p:strVal val="#ppt_y"/>
                                          </p:val>
                                        </p:tav>
                                      </p:tavLst>
                                    </p:anim>
                                  </p:childTnLst>
                                </p:cTn>
                              </p:par>
                            </p:childTnLst>
                          </p:cTn>
                        </p:par>
                        <p:par>
                          <p:cTn id="34" fill="hold">
                            <p:stCondLst>
                              <p:cond delay="5500"/>
                            </p:stCondLst>
                            <p:childTnLst>
                              <p:par>
                                <p:cTn id="35" presetID="2" presetClass="entr" presetSubtype="2" fill="hold" grpId="0" nodeType="afterEffect">
                                  <p:stCondLst>
                                    <p:cond delay="50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1+#ppt_w/2"/>
                                          </p:val>
                                        </p:tav>
                                        <p:tav tm="100000">
                                          <p:val>
                                            <p:strVal val="#ppt_x"/>
                                          </p:val>
                                        </p:tav>
                                      </p:tavLst>
                                    </p:anim>
                                    <p:anim calcmode="lin" valueType="num">
                                      <p:cBhvr additive="base">
                                        <p:cTn id="38" dur="500" fill="hold"/>
                                        <p:tgtEl>
                                          <p:spTgt spid="18"/>
                                        </p:tgtEl>
                                        <p:attrNameLst>
                                          <p:attrName>ppt_y</p:attrName>
                                        </p:attrNameLst>
                                      </p:cBhvr>
                                      <p:tavLst>
                                        <p:tav tm="0">
                                          <p:val>
                                            <p:strVal val="#ppt_y"/>
                                          </p:val>
                                        </p:tav>
                                        <p:tav tm="100000">
                                          <p:val>
                                            <p:strVal val="#ppt_y"/>
                                          </p:val>
                                        </p:tav>
                                      </p:tavLst>
                                    </p:anim>
                                  </p:childTnLst>
                                </p:cTn>
                              </p:par>
                            </p:childTnLst>
                          </p:cTn>
                        </p:par>
                        <p:par>
                          <p:cTn id="39" fill="hold">
                            <p:stCondLst>
                              <p:cond delay="6500"/>
                            </p:stCondLst>
                            <p:childTnLst>
                              <p:par>
                                <p:cTn id="40" presetID="2" presetClass="entr" presetSubtype="2"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1+#ppt_w/2"/>
                                          </p:val>
                                        </p:tav>
                                        <p:tav tm="100000">
                                          <p:val>
                                            <p:strVal val="#ppt_x"/>
                                          </p:val>
                                        </p:tav>
                                      </p:tavLst>
                                    </p:anim>
                                    <p:anim calcmode="lin" valueType="num">
                                      <p:cBhvr additive="base">
                                        <p:cTn id="43"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additive="base">
                                        <p:cTn id="48" dur="500" fill="hold"/>
                                        <p:tgtEl>
                                          <p:spTgt spid="8"/>
                                        </p:tgtEl>
                                        <p:attrNameLst>
                                          <p:attrName>ppt_x</p:attrName>
                                        </p:attrNameLst>
                                      </p:cBhvr>
                                      <p:tavLst>
                                        <p:tav tm="0">
                                          <p:val>
                                            <p:strVal val="0-#ppt_w/2"/>
                                          </p:val>
                                        </p:tav>
                                        <p:tav tm="100000">
                                          <p:val>
                                            <p:strVal val="#ppt_x"/>
                                          </p:val>
                                        </p:tav>
                                      </p:tavLst>
                                    </p:anim>
                                    <p:anim calcmode="lin" valueType="num">
                                      <p:cBhvr additive="base">
                                        <p:cTn id="49" dur="500" fill="hold"/>
                                        <p:tgtEl>
                                          <p:spTgt spid="8"/>
                                        </p:tgtEl>
                                        <p:attrNameLst>
                                          <p:attrName>ppt_y</p:attrName>
                                        </p:attrNameLst>
                                      </p:cBhvr>
                                      <p:tavLst>
                                        <p:tav tm="0">
                                          <p:val>
                                            <p:strVal val="#ppt_y"/>
                                          </p:val>
                                        </p:tav>
                                        <p:tav tm="100000">
                                          <p:val>
                                            <p:strVal val="#ppt_y"/>
                                          </p:val>
                                        </p:tav>
                                      </p:tavLst>
                                    </p:anim>
                                  </p:childTnLst>
                                </p:cTn>
                              </p:par>
                            </p:childTnLst>
                          </p:cTn>
                        </p:par>
                        <p:par>
                          <p:cTn id="50" fill="hold">
                            <p:stCondLst>
                              <p:cond delay="500"/>
                            </p:stCondLst>
                            <p:childTnLst>
                              <p:par>
                                <p:cTn id="51" presetID="2" presetClass="entr" presetSubtype="2" fill="hold" grpId="0" nodeType="afterEffect">
                                  <p:stCondLst>
                                    <p:cond delay="50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1+#ppt_w/2"/>
                                          </p:val>
                                        </p:tav>
                                        <p:tav tm="100000">
                                          <p:val>
                                            <p:strVal val="#ppt_x"/>
                                          </p:val>
                                        </p:tav>
                                      </p:tavLst>
                                    </p:anim>
                                    <p:anim calcmode="lin" valueType="num">
                                      <p:cBhvr additive="base">
                                        <p:cTn id="54" dur="500" fill="hold"/>
                                        <p:tgtEl>
                                          <p:spTgt spid="9"/>
                                        </p:tgtEl>
                                        <p:attrNameLst>
                                          <p:attrName>ppt_y</p:attrName>
                                        </p:attrNameLst>
                                      </p:cBhvr>
                                      <p:tavLst>
                                        <p:tav tm="0">
                                          <p:val>
                                            <p:strVal val="#ppt_y"/>
                                          </p:val>
                                        </p:tav>
                                        <p:tav tm="100000">
                                          <p:val>
                                            <p:strVal val="#ppt_y"/>
                                          </p:val>
                                        </p:tav>
                                      </p:tavLst>
                                    </p:anim>
                                  </p:childTnLst>
                                </p:cTn>
                              </p:par>
                            </p:childTnLst>
                          </p:cTn>
                        </p:par>
                        <p:par>
                          <p:cTn id="55" fill="hold">
                            <p:stCondLst>
                              <p:cond delay="1500"/>
                            </p:stCondLst>
                            <p:childTnLst>
                              <p:par>
                                <p:cTn id="56" presetID="2" presetClass="entr" presetSubtype="4" fill="hold" grpId="0" nodeType="afterEffect">
                                  <p:stCondLst>
                                    <p:cond delay="500"/>
                                  </p:stCondLst>
                                  <p:childTnLst>
                                    <p:set>
                                      <p:cBhvr>
                                        <p:cTn id="57" dur="1" fill="hold">
                                          <p:stCondLst>
                                            <p:cond delay="0"/>
                                          </p:stCondLst>
                                        </p:cTn>
                                        <p:tgtEl>
                                          <p:spTgt spid="10"/>
                                        </p:tgtEl>
                                        <p:attrNameLst>
                                          <p:attrName>style.visibility</p:attrName>
                                        </p:attrNameLst>
                                      </p:cBhvr>
                                      <p:to>
                                        <p:strVal val="visible"/>
                                      </p:to>
                                    </p:set>
                                    <p:anim calcmode="lin" valueType="num">
                                      <p:cBhvr additive="base">
                                        <p:cTn id="58" dur="500" fill="hold"/>
                                        <p:tgtEl>
                                          <p:spTgt spid="10"/>
                                        </p:tgtEl>
                                        <p:attrNameLst>
                                          <p:attrName>ppt_x</p:attrName>
                                        </p:attrNameLst>
                                      </p:cBhvr>
                                      <p:tavLst>
                                        <p:tav tm="0">
                                          <p:val>
                                            <p:strVal val="#ppt_x"/>
                                          </p:val>
                                        </p:tav>
                                        <p:tav tm="100000">
                                          <p:val>
                                            <p:strVal val="#ppt_x"/>
                                          </p:val>
                                        </p:tav>
                                      </p:tavLst>
                                    </p:anim>
                                    <p:anim calcmode="lin" valueType="num">
                                      <p:cBhvr additive="base">
                                        <p:cTn id="59" dur="500" fill="hold"/>
                                        <p:tgtEl>
                                          <p:spTgt spid="10"/>
                                        </p:tgtEl>
                                        <p:attrNameLst>
                                          <p:attrName>ppt_y</p:attrName>
                                        </p:attrNameLst>
                                      </p:cBhvr>
                                      <p:tavLst>
                                        <p:tav tm="0">
                                          <p:val>
                                            <p:strVal val="1+#ppt_h/2"/>
                                          </p:val>
                                        </p:tav>
                                        <p:tav tm="100000">
                                          <p:val>
                                            <p:strVal val="#ppt_y"/>
                                          </p:val>
                                        </p:tav>
                                      </p:tavLst>
                                    </p:anim>
                                  </p:childTnLst>
                                </p:cTn>
                              </p:par>
                            </p:childTnLst>
                          </p:cTn>
                        </p:par>
                        <p:par>
                          <p:cTn id="60" fill="hold">
                            <p:stCondLst>
                              <p:cond delay="2500"/>
                            </p:stCondLst>
                            <p:childTnLst>
                              <p:par>
                                <p:cTn id="61" presetID="2" presetClass="entr" presetSubtype="12" fill="hold" grpId="0" nodeType="afterEffect">
                                  <p:stCondLst>
                                    <p:cond delay="50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500" fill="hold"/>
                                        <p:tgtEl>
                                          <p:spTgt spid="11"/>
                                        </p:tgtEl>
                                        <p:attrNameLst>
                                          <p:attrName>ppt_x</p:attrName>
                                        </p:attrNameLst>
                                      </p:cBhvr>
                                      <p:tavLst>
                                        <p:tav tm="0">
                                          <p:val>
                                            <p:strVal val="0-#ppt_w/2"/>
                                          </p:val>
                                        </p:tav>
                                        <p:tav tm="100000">
                                          <p:val>
                                            <p:strVal val="#ppt_x"/>
                                          </p:val>
                                        </p:tav>
                                      </p:tavLst>
                                    </p:anim>
                                    <p:anim calcmode="lin" valueType="num">
                                      <p:cBhvr additive="base">
                                        <p:cTn id="64" dur="500" fill="hold"/>
                                        <p:tgtEl>
                                          <p:spTgt spid="11"/>
                                        </p:tgtEl>
                                        <p:attrNameLst>
                                          <p:attrName>ppt_y</p:attrName>
                                        </p:attrNameLst>
                                      </p:cBhvr>
                                      <p:tavLst>
                                        <p:tav tm="0">
                                          <p:val>
                                            <p:strVal val="1+#ppt_h/2"/>
                                          </p:val>
                                        </p:tav>
                                        <p:tav tm="100000">
                                          <p:val>
                                            <p:strVal val="#ppt_y"/>
                                          </p:val>
                                        </p:tav>
                                      </p:tavLst>
                                    </p:anim>
                                  </p:childTnLst>
                                </p:cTn>
                              </p:par>
                            </p:childTnLst>
                          </p:cTn>
                        </p:par>
                        <p:par>
                          <p:cTn id="65" fill="hold">
                            <p:stCondLst>
                              <p:cond delay="3500"/>
                            </p:stCondLst>
                            <p:childTnLst>
                              <p:par>
                                <p:cTn id="66" presetID="2" presetClass="entr" presetSubtype="6" fill="hold" grpId="0" nodeType="afterEffect">
                                  <p:stCondLst>
                                    <p:cond delay="500"/>
                                  </p:stCondLst>
                                  <p:childTnLst>
                                    <p:set>
                                      <p:cBhvr>
                                        <p:cTn id="67" dur="1" fill="hold">
                                          <p:stCondLst>
                                            <p:cond delay="0"/>
                                          </p:stCondLst>
                                        </p:cTn>
                                        <p:tgtEl>
                                          <p:spTgt spid="12"/>
                                        </p:tgtEl>
                                        <p:attrNameLst>
                                          <p:attrName>style.visibility</p:attrName>
                                        </p:attrNameLst>
                                      </p:cBhvr>
                                      <p:to>
                                        <p:strVal val="visible"/>
                                      </p:to>
                                    </p:set>
                                    <p:anim calcmode="lin" valueType="num">
                                      <p:cBhvr additive="base">
                                        <p:cTn id="68" dur="500" fill="hold"/>
                                        <p:tgtEl>
                                          <p:spTgt spid="12"/>
                                        </p:tgtEl>
                                        <p:attrNameLst>
                                          <p:attrName>ppt_x</p:attrName>
                                        </p:attrNameLst>
                                      </p:cBhvr>
                                      <p:tavLst>
                                        <p:tav tm="0">
                                          <p:val>
                                            <p:strVal val="1+#ppt_w/2"/>
                                          </p:val>
                                        </p:tav>
                                        <p:tav tm="100000">
                                          <p:val>
                                            <p:strVal val="#ppt_x"/>
                                          </p:val>
                                        </p:tav>
                                      </p:tavLst>
                                    </p:anim>
                                    <p:anim calcmode="lin" valueType="num">
                                      <p:cBhvr additive="base">
                                        <p:cTn id="69" dur="500" fill="hold"/>
                                        <p:tgtEl>
                                          <p:spTgt spid="12"/>
                                        </p:tgtEl>
                                        <p:attrNameLst>
                                          <p:attrName>ppt_y</p:attrName>
                                        </p:attrNameLst>
                                      </p:cBhvr>
                                      <p:tavLst>
                                        <p:tav tm="0">
                                          <p:val>
                                            <p:strVal val="1+#ppt_h/2"/>
                                          </p:val>
                                        </p:tav>
                                        <p:tav tm="100000">
                                          <p:val>
                                            <p:strVal val="#ppt_y"/>
                                          </p:val>
                                        </p:tav>
                                      </p:tavLst>
                                    </p:anim>
                                  </p:childTnLst>
                                </p:cTn>
                              </p:par>
                            </p:childTnLst>
                          </p:cTn>
                        </p:par>
                        <p:par>
                          <p:cTn id="70" fill="hold">
                            <p:stCondLst>
                              <p:cond delay="4500"/>
                            </p:stCondLst>
                            <p:childTnLst>
                              <p:par>
                                <p:cTn id="71" presetID="2" presetClass="entr" presetSubtype="4" fill="hold" grpId="0" nodeType="afterEffect">
                                  <p:stCondLst>
                                    <p:cond delay="50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fill="hold"/>
                                        <p:tgtEl>
                                          <p:spTgt spid="17"/>
                                        </p:tgtEl>
                                        <p:attrNameLst>
                                          <p:attrName>ppt_x</p:attrName>
                                        </p:attrNameLst>
                                      </p:cBhvr>
                                      <p:tavLst>
                                        <p:tav tm="0">
                                          <p:val>
                                            <p:strVal val="#ppt_x"/>
                                          </p:val>
                                        </p:tav>
                                        <p:tav tm="100000">
                                          <p:val>
                                            <p:strVal val="#ppt_x"/>
                                          </p:val>
                                        </p:tav>
                                      </p:tavLst>
                                    </p:anim>
                                    <p:anim calcmode="lin" valueType="num">
                                      <p:cBhvr additive="base">
                                        <p:cTn id="74" dur="500" fill="hold"/>
                                        <p:tgtEl>
                                          <p:spTgt spid="17"/>
                                        </p:tgtEl>
                                        <p:attrNameLst>
                                          <p:attrName>ppt_y</p:attrName>
                                        </p:attrNameLst>
                                      </p:cBhvr>
                                      <p:tavLst>
                                        <p:tav tm="0">
                                          <p:val>
                                            <p:strVal val="1+#ppt_h/2"/>
                                          </p:val>
                                        </p:tav>
                                        <p:tav tm="100000">
                                          <p:val>
                                            <p:strVal val="#ppt_y"/>
                                          </p:val>
                                        </p:tav>
                                      </p:tavLst>
                                    </p:anim>
                                  </p:childTnLst>
                                </p:cTn>
                              </p:par>
                            </p:childTnLst>
                          </p:cTn>
                        </p:par>
                        <p:par>
                          <p:cTn id="75" fill="hold">
                            <p:stCondLst>
                              <p:cond delay="5500"/>
                            </p:stCondLst>
                            <p:childTnLst>
                              <p:par>
                                <p:cTn id="76" presetID="2" presetClass="entr" presetSubtype="6" fill="hold" grpId="0" nodeType="afterEffect">
                                  <p:stCondLst>
                                    <p:cond delay="500"/>
                                  </p:stCondLst>
                                  <p:childTnLst>
                                    <p:set>
                                      <p:cBhvr>
                                        <p:cTn id="77" dur="1" fill="hold">
                                          <p:stCondLst>
                                            <p:cond delay="0"/>
                                          </p:stCondLst>
                                        </p:cTn>
                                        <p:tgtEl>
                                          <p:spTgt spid="21"/>
                                        </p:tgtEl>
                                        <p:attrNameLst>
                                          <p:attrName>style.visibility</p:attrName>
                                        </p:attrNameLst>
                                      </p:cBhvr>
                                      <p:to>
                                        <p:strVal val="visible"/>
                                      </p:to>
                                    </p:set>
                                    <p:anim calcmode="lin" valueType="num">
                                      <p:cBhvr additive="base">
                                        <p:cTn id="78" dur="500" fill="hold"/>
                                        <p:tgtEl>
                                          <p:spTgt spid="21"/>
                                        </p:tgtEl>
                                        <p:attrNameLst>
                                          <p:attrName>ppt_x</p:attrName>
                                        </p:attrNameLst>
                                      </p:cBhvr>
                                      <p:tavLst>
                                        <p:tav tm="0">
                                          <p:val>
                                            <p:strVal val="1+#ppt_w/2"/>
                                          </p:val>
                                        </p:tav>
                                        <p:tav tm="100000">
                                          <p:val>
                                            <p:strVal val="#ppt_x"/>
                                          </p:val>
                                        </p:tav>
                                      </p:tavLst>
                                    </p:anim>
                                    <p:anim calcmode="lin" valueType="num">
                                      <p:cBhvr additive="base">
                                        <p:cTn id="7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5" grpId="0" animBg="1"/>
      <p:bldP spid="17" grpId="0" animBg="1"/>
      <p:bldP spid="19" grpId="0" animBg="1"/>
      <p:bldP spid="21" grpId="0" animBg="1"/>
      <p:bldP spid="18"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AngularJS</a:t>
            </a:r>
            <a:endParaRPr lang="en-US" dirty="0"/>
          </a:p>
        </p:txBody>
      </p:sp>
      <p:sp>
        <p:nvSpPr>
          <p:cNvPr id="3" name="Content Placeholder 2"/>
          <p:cNvSpPr>
            <a:spLocks noGrp="1"/>
          </p:cNvSpPr>
          <p:nvPr>
            <p:ph idx="1"/>
          </p:nvPr>
        </p:nvSpPr>
        <p:spPr/>
        <p:txBody>
          <a:bodyPr/>
          <a:lstStyle/>
          <a:p>
            <a:pPr>
              <a:buNone/>
            </a:pPr>
            <a:r>
              <a:rPr lang="en-US" dirty="0"/>
              <a:t>	</a:t>
            </a:r>
          </a:p>
          <a:p>
            <a:pPr>
              <a:buNone/>
            </a:pPr>
            <a:endParaRPr lang="en-US" dirty="0"/>
          </a:p>
          <a:p>
            <a:pPr>
              <a:buNone/>
            </a:pPr>
            <a:r>
              <a:rPr lang="en-US" dirty="0"/>
              <a:t>	</a:t>
            </a:r>
            <a:r>
              <a:rPr lang="en-US" sz="2800" dirty="0"/>
              <a:t>MVC </a:t>
            </a:r>
            <a:r>
              <a:rPr lang="en-US" sz="2800" dirty="0" err="1"/>
              <a:t>Javascript</a:t>
            </a:r>
            <a:r>
              <a:rPr lang="en-US" sz="2800" dirty="0"/>
              <a:t> Framework by Google for Rich Web Application Development</a:t>
            </a:r>
          </a:p>
        </p:txBody>
      </p:sp>
    </p:spTree>
    <p:extLst>
      <p:ext uri="{BB962C8B-B14F-4D97-AF65-F5344CB8AC3E}">
        <p14:creationId xmlns:p14="http://schemas.microsoft.com/office/powerpoint/2010/main" val="35941076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err="1"/>
              <a:t>AngularJS</a:t>
            </a:r>
            <a:endParaRPr lang="en-US" dirty="0"/>
          </a:p>
        </p:txBody>
      </p:sp>
      <p:sp>
        <p:nvSpPr>
          <p:cNvPr id="3" name="Content Placeholder 2"/>
          <p:cNvSpPr>
            <a:spLocks noGrp="1"/>
          </p:cNvSpPr>
          <p:nvPr>
            <p:ph idx="1"/>
          </p:nvPr>
        </p:nvSpPr>
        <p:spPr/>
        <p:txBody>
          <a:bodyPr>
            <a:normAutofit fontScale="25000" lnSpcReduction="20000"/>
          </a:bodyPr>
          <a:lstStyle/>
          <a:p>
            <a:endParaRPr lang="en-US" dirty="0"/>
          </a:p>
        </p:txBody>
      </p:sp>
      <p:sp>
        <p:nvSpPr>
          <p:cNvPr id="4" name="Rectangle 3"/>
          <p:cNvSpPr/>
          <p:nvPr/>
        </p:nvSpPr>
        <p:spPr>
          <a:xfrm>
            <a:off x="731837" y="1516062"/>
            <a:ext cx="10363200" cy="4247317"/>
          </a:xfrm>
          <a:prstGeom prst="rect">
            <a:avLst/>
          </a:prstGeom>
        </p:spPr>
        <p:txBody>
          <a:bodyPr wrap="square">
            <a:spAutoFit/>
          </a:bodyPr>
          <a:lstStyle/>
          <a:p>
            <a:endParaRPr lang="en-US" dirty="0"/>
          </a:p>
          <a:p>
            <a:pPr>
              <a:buNone/>
            </a:pPr>
            <a:r>
              <a:rPr lang="en-US" dirty="0"/>
              <a:t>	“Other frameworks deal with HTML’s shortcomings by either abstracting away HTML, CSS, and/or JavaScript or by providing an imperative way for manipulating the DOM. Neither of these address the root problem that HTML was not designed for dynamic views”.</a:t>
            </a:r>
          </a:p>
          <a:p>
            <a:endParaRPr lang="en-US" dirty="0"/>
          </a:p>
          <a:p>
            <a:pPr marL="285750" indent="-285750">
              <a:buFont typeface="Arial" panose="020B0604020202020204" pitchFamily="34" charset="0"/>
              <a:buChar char="•"/>
            </a:pPr>
            <a:r>
              <a:rPr lang="en-US" dirty="0"/>
              <a:t>Structure, Quality and Organization</a:t>
            </a:r>
          </a:p>
          <a:p>
            <a:pPr marL="285750" indent="-285750">
              <a:buFont typeface="Arial" panose="020B0604020202020204" pitchFamily="34" charset="0"/>
              <a:buChar char="•"/>
            </a:pPr>
            <a:r>
              <a:rPr lang="en-US" dirty="0"/>
              <a:t>Lightweight ( &lt; 36KB compressed and minified)</a:t>
            </a:r>
          </a:p>
          <a:p>
            <a:pPr marL="285750" indent="-285750">
              <a:buFont typeface="Arial" panose="020B0604020202020204" pitchFamily="34" charset="0"/>
              <a:buChar char="•"/>
            </a:pPr>
            <a:r>
              <a:rPr lang="en-US" dirty="0"/>
              <a:t>Free</a:t>
            </a:r>
          </a:p>
          <a:p>
            <a:pPr marL="285750" indent="-285750">
              <a:buFont typeface="Arial" panose="020B0604020202020204" pitchFamily="34" charset="0"/>
              <a:buChar char="•"/>
            </a:pPr>
            <a:r>
              <a:rPr lang="en-US" dirty="0"/>
              <a:t>Separation of concern</a:t>
            </a:r>
          </a:p>
          <a:p>
            <a:pPr marL="285750" indent="-285750" fontAlgn="base">
              <a:buFont typeface="Arial" panose="020B0604020202020204" pitchFamily="34" charset="0"/>
              <a:buChar char="•"/>
            </a:pPr>
            <a:r>
              <a:rPr lang="en-US" dirty="0"/>
              <a:t>Modularity</a:t>
            </a:r>
          </a:p>
          <a:p>
            <a:pPr marL="285750" indent="-285750" fontAlgn="base">
              <a:buFont typeface="Arial" panose="020B0604020202020204" pitchFamily="34" charset="0"/>
              <a:buChar char="•"/>
            </a:pPr>
            <a:r>
              <a:rPr lang="en-US" dirty="0"/>
              <a:t>Extensibility &amp; Maintainability </a:t>
            </a:r>
          </a:p>
          <a:p>
            <a:pPr marL="285750" indent="-285750" fontAlgn="base">
              <a:buFont typeface="Arial" panose="020B0604020202020204" pitchFamily="34" charset="0"/>
              <a:buChar char="•"/>
            </a:pPr>
            <a:r>
              <a:rPr lang="en-US" dirty="0"/>
              <a:t>Reusable Components</a:t>
            </a:r>
          </a:p>
          <a:p>
            <a:pPr fontAlgn="base">
              <a:buNone/>
            </a:pPr>
            <a:br>
              <a:rPr lang="en-US" b="1" dirty="0"/>
            </a:br>
            <a:endParaRPr lang="en-US" b="1" dirty="0"/>
          </a:p>
          <a:p>
            <a:pPr fontAlgn="base">
              <a:buNone/>
            </a:pPr>
            <a:r>
              <a:rPr lang="en-US" dirty="0"/>
              <a:t>“ </a:t>
            </a:r>
            <a:r>
              <a:rPr lang="en-US" sz="1600" dirty="0"/>
              <a:t>HTML? Build UI Declaratively! CSS? Animations! JavaScript? Use it the plain old way!”</a:t>
            </a:r>
          </a:p>
        </p:txBody>
      </p:sp>
    </p:spTree>
    <p:extLst>
      <p:ext uri="{BB962C8B-B14F-4D97-AF65-F5344CB8AC3E}">
        <p14:creationId xmlns:p14="http://schemas.microsoft.com/office/powerpoint/2010/main" val="421937475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jQuery</a:t>
            </a:r>
            <a:endParaRPr lang="en-US" dirty="0"/>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1493837" y="2049462"/>
            <a:ext cx="8061326" cy="1384995"/>
          </a:xfrm>
          <a:prstGeom prst="rect">
            <a:avLst/>
          </a:prstGeom>
        </p:spPr>
        <p:txBody>
          <a:bodyPr wrap="square">
            <a:spAutoFit/>
          </a:bodyPr>
          <a:lstStyle/>
          <a:p>
            <a:pPr marL="285750" indent="-285750">
              <a:buFont typeface="Arial" panose="020B0604020202020204" pitchFamily="34" charset="0"/>
              <a:buChar char="•"/>
            </a:pPr>
            <a:r>
              <a:rPr lang="en-US" sz="2800" dirty="0"/>
              <a:t>Allows for DOM Manipulation</a:t>
            </a:r>
          </a:p>
          <a:p>
            <a:pPr marL="285750" indent="-285750">
              <a:buFont typeface="Arial" panose="020B0604020202020204" pitchFamily="34" charset="0"/>
              <a:buChar char="•"/>
            </a:pPr>
            <a:r>
              <a:rPr lang="en-US" sz="2800" dirty="0"/>
              <a:t>Does not provide structure to your code </a:t>
            </a:r>
          </a:p>
          <a:p>
            <a:pPr marL="285750" indent="-285750">
              <a:buFont typeface="Arial" panose="020B0604020202020204" pitchFamily="34" charset="0"/>
              <a:buChar char="•"/>
            </a:pPr>
            <a:r>
              <a:rPr lang="en-US" sz="2800" dirty="0"/>
              <a:t>Does not allow for two way binding</a:t>
            </a:r>
          </a:p>
        </p:txBody>
      </p:sp>
    </p:spTree>
    <p:extLst>
      <p:ext uri="{BB962C8B-B14F-4D97-AF65-F5344CB8AC3E}">
        <p14:creationId xmlns:p14="http://schemas.microsoft.com/office/powerpoint/2010/main" val="383113625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64" spc="0" dirty="0">
                <a:latin typeface="News Gothic Com Thin" panose="020B0204030503020204" pitchFamily="34" charset="0"/>
                <a:cs typeface="+mn-cs"/>
              </a:rPr>
              <a:t>Other </a:t>
            </a:r>
            <a:r>
              <a:rPr lang="en-US" sz="3264" spc="0" dirty="0" err="1">
                <a:latin typeface="News Gothic Com Thin" panose="020B0204030503020204" pitchFamily="34" charset="0"/>
                <a:cs typeface="+mn-cs"/>
              </a:rPr>
              <a:t>Javascript</a:t>
            </a:r>
            <a:r>
              <a:rPr lang="en-US" sz="3264" spc="0" dirty="0">
                <a:latin typeface="News Gothic Com Thin" panose="020B0204030503020204" pitchFamily="34" charset="0"/>
                <a:cs typeface="+mn-cs"/>
              </a:rPr>
              <a:t> MV* Frameworks</a:t>
            </a:r>
          </a:p>
        </p:txBody>
      </p:sp>
      <p:sp>
        <p:nvSpPr>
          <p:cNvPr id="3" name="Content Placeholder 2"/>
          <p:cNvSpPr>
            <a:spLocks noGrp="1"/>
          </p:cNvSpPr>
          <p:nvPr>
            <p:ph idx="1"/>
          </p:nvPr>
        </p:nvSpPr>
        <p:spPr/>
        <p:txBody>
          <a:bodyPr/>
          <a:lstStyle/>
          <a:p>
            <a:endParaRPr lang="en-US" dirty="0"/>
          </a:p>
        </p:txBody>
      </p:sp>
      <p:pic>
        <p:nvPicPr>
          <p:cNvPr id="4" name="Picture 3" descr="AngularJS vs. Backbone.js vs. Ember.js   Choosing Your JS Framework.png"/>
          <p:cNvPicPr>
            <a:picLocks noChangeAspect="1"/>
          </p:cNvPicPr>
          <p:nvPr/>
        </p:nvPicPr>
        <p:blipFill>
          <a:blip r:embed="rId2" cstate="print"/>
          <a:stretch>
            <a:fillRect/>
          </a:stretch>
        </p:blipFill>
        <p:spPr>
          <a:xfrm>
            <a:off x="2179637" y="2468582"/>
            <a:ext cx="7256820" cy="3283541"/>
          </a:xfrm>
          <a:prstGeom prst="rect">
            <a:avLst/>
          </a:prstGeom>
        </p:spPr>
      </p:pic>
      <p:sp>
        <p:nvSpPr>
          <p:cNvPr id="5" name="Rectangle 4"/>
          <p:cNvSpPr/>
          <p:nvPr/>
        </p:nvSpPr>
        <p:spPr>
          <a:xfrm>
            <a:off x="808037" y="1363662"/>
            <a:ext cx="6216650" cy="954107"/>
          </a:xfrm>
          <a:prstGeom prst="rect">
            <a:avLst/>
          </a:prstGeom>
        </p:spPr>
        <p:txBody>
          <a:bodyPr>
            <a:spAutoFit/>
          </a:bodyPr>
          <a:lstStyle/>
          <a:p>
            <a:r>
              <a:rPr lang="en-US" sz="2800" dirty="0" err="1"/>
              <a:t>BackboneJS</a:t>
            </a:r>
            <a:endParaRPr lang="en-US" sz="2800" dirty="0"/>
          </a:p>
          <a:p>
            <a:r>
              <a:rPr lang="en-US" sz="2800" dirty="0" err="1"/>
              <a:t>EmberJS</a:t>
            </a:r>
            <a:endParaRPr lang="en-US" sz="2800" dirty="0"/>
          </a:p>
        </p:txBody>
      </p:sp>
    </p:spTree>
    <p:extLst>
      <p:ext uri="{BB962C8B-B14F-4D97-AF65-F5344CB8AC3E}">
        <p14:creationId xmlns:p14="http://schemas.microsoft.com/office/powerpoint/2010/main" val="2590402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a:t>
            </a:r>
            <a:r>
              <a:rPr lang="en-US" dirty="0" err="1"/>
              <a:t>AngularJS</a:t>
            </a:r>
            <a:endParaRPr lang="en-US" dirty="0"/>
          </a:p>
        </p:txBody>
      </p:sp>
      <p:sp>
        <p:nvSpPr>
          <p:cNvPr id="3" name="Content Placeholder 2"/>
          <p:cNvSpPr>
            <a:spLocks noGrp="1"/>
          </p:cNvSpPr>
          <p:nvPr>
            <p:ph idx="1"/>
          </p:nvPr>
        </p:nvSpPr>
        <p:spPr/>
        <p:txBody>
          <a:bodyPr>
            <a:normAutofit fontScale="25000" lnSpcReduction="20000"/>
          </a:bodyPr>
          <a:lstStyle/>
          <a:p>
            <a:endParaRPr lang="en-US" dirty="0"/>
          </a:p>
          <a:p>
            <a:endParaRPr lang="en-US" dirty="0"/>
          </a:p>
          <a:p>
            <a:endParaRPr lang="en-US" dirty="0"/>
          </a:p>
        </p:txBody>
      </p:sp>
      <p:sp>
        <p:nvSpPr>
          <p:cNvPr id="4" name="Rectangle 3"/>
          <p:cNvSpPr/>
          <p:nvPr/>
        </p:nvSpPr>
        <p:spPr>
          <a:xfrm>
            <a:off x="960437" y="1973262"/>
            <a:ext cx="9753600" cy="3108543"/>
          </a:xfrm>
          <a:prstGeom prst="rect">
            <a:avLst/>
          </a:prstGeom>
        </p:spPr>
        <p:txBody>
          <a:bodyPr wrap="square">
            <a:spAutoFit/>
          </a:bodyPr>
          <a:lstStyle/>
          <a:p>
            <a:pPr marL="457200" indent="-457200">
              <a:buFont typeface="Arial" panose="020B0604020202020204" pitchFamily="34" charset="0"/>
              <a:buChar char="•"/>
            </a:pPr>
            <a:r>
              <a:rPr lang="en-US" sz="2800" dirty="0"/>
              <a:t>Two-way Data Binding – Model as single source of truth </a:t>
            </a:r>
          </a:p>
          <a:p>
            <a:pPr marL="457200" indent="-457200">
              <a:buFont typeface="Arial" panose="020B0604020202020204" pitchFamily="34" charset="0"/>
              <a:buChar char="•"/>
            </a:pPr>
            <a:r>
              <a:rPr lang="en-US" sz="2800" dirty="0"/>
              <a:t>Directives – Extend HTML</a:t>
            </a:r>
          </a:p>
          <a:p>
            <a:pPr marL="457200" indent="-457200">
              <a:buFont typeface="Arial" panose="020B0604020202020204" pitchFamily="34" charset="0"/>
              <a:buChar char="•"/>
            </a:pPr>
            <a:r>
              <a:rPr lang="en-US" sz="2800" dirty="0"/>
              <a:t>MVC</a:t>
            </a:r>
          </a:p>
          <a:p>
            <a:pPr marL="457200" indent="-457200">
              <a:buFont typeface="Arial" panose="020B0604020202020204" pitchFamily="34" charset="0"/>
              <a:buChar char="•"/>
            </a:pPr>
            <a:r>
              <a:rPr lang="en-US" sz="2800" dirty="0"/>
              <a:t>Dependency Injection</a:t>
            </a:r>
          </a:p>
          <a:p>
            <a:pPr marL="457200" indent="-457200">
              <a:buFont typeface="Arial" panose="020B0604020202020204" pitchFamily="34" charset="0"/>
              <a:buChar char="•"/>
            </a:pPr>
            <a:r>
              <a:rPr lang="en-US" sz="2800" dirty="0"/>
              <a:t>Testing </a:t>
            </a:r>
          </a:p>
          <a:p>
            <a:pPr marL="457200" indent="-457200">
              <a:buFont typeface="Arial" panose="020B0604020202020204" pitchFamily="34" charset="0"/>
              <a:buChar char="•"/>
            </a:pPr>
            <a:r>
              <a:rPr lang="en-US" sz="2800" dirty="0"/>
              <a:t>Deep Linking (Map URL to route Definition) </a:t>
            </a:r>
          </a:p>
          <a:p>
            <a:pPr marL="457200" indent="-457200">
              <a:buFont typeface="Arial" panose="020B0604020202020204" pitchFamily="34" charset="0"/>
              <a:buChar char="•"/>
            </a:pPr>
            <a:r>
              <a:rPr lang="en-US" sz="2800" dirty="0"/>
              <a:t>Server-Side Communication</a:t>
            </a:r>
          </a:p>
        </p:txBody>
      </p:sp>
    </p:spTree>
    <p:extLst>
      <p:ext uri="{BB962C8B-B14F-4D97-AF65-F5344CB8AC3E}">
        <p14:creationId xmlns:p14="http://schemas.microsoft.com/office/powerpoint/2010/main" val="25420406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021522" y="4507583"/>
            <a:ext cx="8393430" cy="693267"/>
          </a:xfrm>
        </p:spPr>
        <p:txBody>
          <a:bodyPr/>
          <a:lstStyle/>
          <a:p>
            <a:pPr marL="0" indent="0" algn="ctr">
              <a:buNone/>
            </a:pPr>
            <a:r>
              <a:rPr lang="en-US" sz="3672" b="0" dirty="0">
                <a:latin typeface="+mj-lt"/>
                <a:ea typeface="Tahoma" panose="020B0604030504040204" pitchFamily="34" charset="0"/>
                <a:cs typeface="Tahoma" panose="020B0604030504040204" pitchFamily="34" charset="0"/>
              </a:rPr>
              <a:t>http://angularjs.org</a:t>
            </a:r>
          </a:p>
        </p:txBody>
      </p:sp>
      <p:pic>
        <p:nvPicPr>
          <p:cNvPr id="2" name="Picture 1"/>
          <p:cNvPicPr>
            <a:picLocks noChangeAspect="1"/>
          </p:cNvPicPr>
          <p:nvPr/>
        </p:nvPicPr>
        <p:blipFill>
          <a:blip r:embed="rId2"/>
          <a:stretch>
            <a:fillRect/>
          </a:stretch>
        </p:blipFill>
        <p:spPr>
          <a:xfrm>
            <a:off x="2641506" y="729822"/>
            <a:ext cx="6403616" cy="1790360"/>
          </a:xfrm>
          <a:prstGeom prst="rect">
            <a:avLst/>
          </a:prstGeom>
        </p:spPr>
      </p:pic>
    </p:spTree>
    <p:extLst>
      <p:ext uri="{BB962C8B-B14F-4D97-AF65-F5344CB8AC3E}">
        <p14:creationId xmlns:p14="http://schemas.microsoft.com/office/powerpoint/2010/main" val="103333206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Binding</a:t>
            </a:r>
          </a:p>
        </p:txBody>
      </p:sp>
      <p:sp>
        <p:nvSpPr>
          <p:cNvPr id="3" name="Content Placeholder 2"/>
          <p:cNvSpPr>
            <a:spLocks noGrp="1"/>
          </p:cNvSpPr>
          <p:nvPr>
            <p:ph idx="1"/>
          </p:nvPr>
        </p:nvSpPr>
        <p:spPr/>
        <p:txBody>
          <a:bodyPr>
            <a:normAutofit fontScale="25000" lnSpcReduction="20000"/>
          </a:bodyPr>
          <a:lstStyle/>
          <a:p>
            <a:pPr>
              <a:buNone/>
            </a:pPr>
            <a:endParaRPr lang="en-US" dirty="0"/>
          </a:p>
        </p:txBody>
      </p:sp>
      <p:sp>
        <p:nvSpPr>
          <p:cNvPr id="4" name="Rectangle 3"/>
          <p:cNvSpPr/>
          <p:nvPr/>
        </p:nvSpPr>
        <p:spPr>
          <a:xfrm>
            <a:off x="2179637" y="1592262"/>
            <a:ext cx="8915400" cy="3416320"/>
          </a:xfrm>
          <a:prstGeom prst="rect">
            <a:avLst/>
          </a:prstGeom>
        </p:spPr>
        <p:txBody>
          <a:bodyPr wrap="square">
            <a:spAutoFit/>
          </a:bodyPr>
          <a:lstStyle/>
          <a:p>
            <a:pPr>
              <a:buNone/>
            </a:pPr>
            <a:r>
              <a:rPr lang="en-US" sz="2400" dirty="0"/>
              <a:t>&lt;html </a:t>
            </a:r>
            <a:r>
              <a:rPr lang="en-US" sz="2400" b="1" dirty="0"/>
              <a:t>ng-app</a:t>
            </a:r>
            <a:r>
              <a:rPr lang="en-US" sz="2400" dirty="0"/>
              <a:t>&gt;</a:t>
            </a:r>
          </a:p>
          <a:p>
            <a:pPr>
              <a:buNone/>
            </a:pPr>
            <a:r>
              <a:rPr lang="en-US" sz="2400" dirty="0"/>
              <a:t>&lt;head&gt;</a:t>
            </a:r>
          </a:p>
          <a:p>
            <a:pPr>
              <a:buNone/>
            </a:pPr>
            <a:r>
              <a:rPr lang="en-US" sz="2400" dirty="0"/>
              <a:t>  &lt;script </a:t>
            </a:r>
            <a:r>
              <a:rPr lang="en-US" sz="2400" dirty="0" err="1"/>
              <a:t>src</a:t>
            </a:r>
            <a:r>
              <a:rPr lang="en-US" sz="2400" dirty="0"/>
              <a:t>='angular.js'&gt;&lt;/script&gt;</a:t>
            </a:r>
          </a:p>
          <a:p>
            <a:pPr>
              <a:buNone/>
            </a:pPr>
            <a:r>
              <a:rPr lang="en-US" sz="2400" dirty="0"/>
              <a:t>&lt;/head&gt;</a:t>
            </a:r>
          </a:p>
          <a:p>
            <a:pPr>
              <a:buNone/>
            </a:pPr>
            <a:r>
              <a:rPr lang="en-US" sz="2400" dirty="0"/>
              <a:t>&lt;body&gt;</a:t>
            </a:r>
          </a:p>
          <a:p>
            <a:pPr>
              <a:buNone/>
            </a:pPr>
            <a:r>
              <a:rPr lang="en-US" sz="2400" dirty="0"/>
              <a:t>  &lt;input </a:t>
            </a:r>
            <a:r>
              <a:rPr lang="en-US" sz="2400" b="1" dirty="0"/>
              <a:t>ng-model</a:t>
            </a:r>
            <a:r>
              <a:rPr lang="en-US" sz="2400" dirty="0"/>
              <a:t>='user.name'&gt;</a:t>
            </a:r>
          </a:p>
          <a:p>
            <a:pPr>
              <a:buNone/>
            </a:pPr>
            <a:r>
              <a:rPr lang="en-US" sz="2400" dirty="0"/>
              <a:t>  &lt;div </a:t>
            </a:r>
            <a:r>
              <a:rPr lang="en-US" sz="2400" b="1" dirty="0"/>
              <a:t>ng-show</a:t>
            </a:r>
            <a:r>
              <a:rPr lang="en-US" sz="2400" dirty="0"/>
              <a:t>='user.name'&gt;Hi </a:t>
            </a:r>
            <a:r>
              <a:rPr lang="en-US" sz="2400" b="1" dirty="0"/>
              <a:t>{{user.name}}&lt;/</a:t>
            </a:r>
            <a:r>
              <a:rPr lang="en-US" sz="2400" dirty="0"/>
              <a:t>div&gt;</a:t>
            </a:r>
          </a:p>
          <a:p>
            <a:pPr>
              <a:buNone/>
            </a:pPr>
            <a:r>
              <a:rPr lang="en-US" sz="2400" dirty="0"/>
              <a:t>&lt;/body&gt;</a:t>
            </a:r>
          </a:p>
          <a:p>
            <a:pPr>
              <a:buNone/>
            </a:pPr>
            <a:r>
              <a:rPr lang="en-US" sz="2400" dirty="0"/>
              <a:t>&lt;/html&gt;</a:t>
            </a:r>
          </a:p>
        </p:txBody>
      </p:sp>
    </p:spTree>
    <p:extLst>
      <p:ext uri="{BB962C8B-B14F-4D97-AF65-F5344CB8AC3E}">
        <p14:creationId xmlns:p14="http://schemas.microsoft.com/office/powerpoint/2010/main" val="190766673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MVC</a:t>
            </a:r>
          </a:p>
        </p:txBody>
      </p:sp>
      <p:sp>
        <p:nvSpPr>
          <p:cNvPr id="3" name="Content Placeholder 2"/>
          <p:cNvSpPr>
            <a:spLocks noGrp="1"/>
          </p:cNvSpPr>
          <p:nvPr>
            <p:ph idx="1"/>
          </p:nvPr>
        </p:nvSpPr>
        <p:spPr/>
        <p:txBody>
          <a:bodyPr/>
          <a:lstStyle/>
          <a:p>
            <a:pPr>
              <a:buNone/>
            </a:pPr>
            <a:endParaRPr lang="en-US" dirty="0"/>
          </a:p>
        </p:txBody>
      </p:sp>
      <p:sp>
        <p:nvSpPr>
          <p:cNvPr id="4" name="Rectangle 3"/>
          <p:cNvSpPr/>
          <p:nvPr/>
        </p:nvSpPr>
        <p:spPr>
          <a:xfrm>
            <a:off x="2798691" y="2486942"/>
            <a:ext cx="1709773" cy="8548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Model (Data)	</a:t>
            </a:r>
          </a:p>
        </p:txBody>
      </p:sp>
      <p:sp>
        <p:nvSpPr>
          <p:cNvPr id="5" name="Rectangle 4"/>
          <p:cNvSpPr/>
          <p:nvPr/>
        </p:nvSpPr>
        <p:spPr>
          <a:xfrm>
            <a:off x="5130200" y="4663016"/>
            <a:ext cx="1709773" cy="8548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Controller (Logic)</a:t>
            </a:r>
          </a:p>
        </p:txBody>
      </p:sp>
      <p:sp>
        <p:nvSpPr>
          <p:cNvPr id="6" name="Rectangle 5"/>
          <p:cNvSpPr/>
          <p:nvPr/>
        </p:nvSpPr>
        <p:spPr>
          <a:xfrm>
            <a:off x="7306274" y="2486942"/>
            <a:ext cx="1709773" cy="8548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View (UI)</a:t>
            </a:r>
          </a:p>
        </p:txBody>
      </p:sp>
      <p:cxnSp>
        <p:nvCxnSpPr>
          <p:cNvPr id="8" name="Straight Arrow Connector 7"/>
          <p:cNvCxnSpPr>
            <a:stCxn id="4" idx="3"/>
            <a:endCxn id="6" idx="1"/>
          </p:cNvCxnSpPr>
          <p:nvPr/>
        </p:nvCxnSpPr>
        <p:spPr>
          <a:xfrm>
            <a:off x="4508464" y="2914385"/>
            <a:ext cx="2797810" cy="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6995406" y="3419545"/>
            <a:ext cx="1321188" cy="1632056"/>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3498144" y="3419545"/>
            <a:ext cx="1554339" cy="1709773"/>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441068" y="2875527"/>
            <a:ext cx="1010705" cy="382308"/>
          </a:xfrm>
          <a:prstGeom prst="rect">
            <a:avLst/>
          </a:prstGeom>
          <a:noFill/>
        </p:spPr>
        <p:txBody>
          <a:bodyPr wrap="none" rtlCol="0">
            <a:spAutoFit/>
          </a:bodyPr>
          <a:lstStyle/>
          <a:p>
            <a:r>
              <a:rPr lang="en-US" sz="1836" dirty="0"/>
              <a:t>Notifies</a:t>
            </a:r>
          </a:p>
        </p:txBody>
      </p:sp>
      <p:sp>
        <p:nvSpPr>
          <p:cNvPr id="19" name="TextBox 18"/>
          <p:cNvSpPr txBox="1"/>
          <p:nvPr/>
        </p:nvSpPr>
        <p:spPr>
          <a:xfrm>
            <a:off x="7772576" y="4274432"/>
            <a:ext cx="1010705" cy="382308"/>
          </a:xfrm>
          <a:prstGeom prst="rect">
            <a:avLst/>
          </a:prstGeom>
          <a:noFill/>
        </p:spPr>
        <p:txBody>
          <a:bodyPr wrap="none" rtlCol="0">
            <a:spAutoFit/>
          </a:bodyPr>
          <a:lstStyle/>
          <a:p>
            <a:r>
              <a:rPr lang="en-US" sz="1836" dirty="0"/>
              <a:t>Notifies</a:t>
            </a:r>
          </a:p>
        </p:txBody>
      </p:sp>
      <p:sp>
        <p:nvSpPr>
          <p:cNvPr id="20" name="TextBox 19"/>
          <p:cNvSpPr txBox="1"/>
          <p:nvPr/>
        </p:nvSpPr>
        <p:spPr>
          <a:xfrm>
            <a:off x="3498144" y="4507582"/>
            <a:ext cx="1098990" cy="382308"/>
          </a:xfrm>
          <a:prstGeom prst="rect">
            <a:avLst/>
          </a:prstGeom>
          <a:noFill/>
        </p:spPr>
        <p:txBody>
          <a:bodyPr wrap="none" rtlCol="0">
            <a:spAutoFit/>
          </a:bodyPr>
          <a:lstStyle/>
          <a:p>
            <a:r>
              <a:rPr lang="en-US" sz="1836" dirty="0"/>
              <a:t>Changes</a:t>
            </a:r>
          </a:p>
        </p:txBody>
      </p:sp>
    </p:spTree>
    <p:extLst>
      <p:ext uri="{BB962C8B-B14F-4D97-AF65-F5344CB8AC3E}">
        <p14:creationId xmlns:p14="http://schemas.microsoft.com/office/powerpoint/2010/main" val="36818405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MVC</a:t>
            </a:r>
          </a:p>
        </p:txBody>
      </p:sp>
      <p:sp>
        <p:nvSpPr>
          <p:cNvPr id="3" name="Content Placeholder 2"/>
          <p:cNvSpPr>
            <a:spLocks noGrp="1"/>
          </p:cNvSpPr>
          <p:nvPr>
            <p:ph idx="1"/>
          </p:nvPr>
        </p:nvSpPr>
        <p:spPr/>
        <p:txBody>
          <a:bodyPr/>
          <a:lstStyle/>
          <a:p>
            <a:pPr>
              <a:buNone/>
            </a:pPr>
            <a:endParaRPr lang="en-US" dirty="0"/>
          </a:p>
        </p:txBody>
      </p:sp>
      <p:sp>
        <p:nvSpPr>
          <p:cNvPr id="4" name="Rectangle 3"/>
          <p:cNvSpPr/>
          <p:nvPr/>
        </p:nvSpPr>
        <p:spPr>
          <a:xfrm>
            <a:off x="2876408" y="4973884"/>
            <a:ext cx="2020641" cy="93260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Controller</a:t>
            </a:r>
          </a:p>
        </p:txBody>
      </p:sp>
      <p:sp>
        <p:nvSpPr>
          <p:cNvPr id="5" name="Rectangle 4"/>
          <p:cNvSpPr/>
          <p:nvPr/>
        </p:nvSpPr>
        <p:spPr>
          <a:xfrm>
            <a:off x="2876408" y="2331508"/>
            <a:ext cx="2020641" cy="93260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Model</a:t>
            </a:r>
          </a:p>
        </p:txBody>
      </p:sp>
      <p:sp>
        <p:nvSpPr>
          <p:cNvPr id="6" name="Rectangle 5"/>
          <p:cNvSpPr/>
          <p:nvPr/>
        </p:nvSpPr>
        <p:spPr>
          <a:xfrm>
            <a:off x="2876408" y="3574979"/>
            <a:ext cx="2020641" cy="93260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View</a:t>
            </a:r>
          </a:p>
        </p:txBody>
      </p:sp>
      <p:sp>
        <p:nvSpPr>
          <p:cNvPr id="8" name="Rectangle 7"/>
          <p:cNvSpPr/>
          <p:nvPr/>
        </p:nvSpPr>
        <p:spPr>
          <a:xfrm>
            <a:off x="7539425" y="4973884"/>
            <a:ext cx="2020641" cy="932603"/>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tx1"/>
                </a:solidFill>
              </a:rPr>
              <a:t>JS Classes</a:t>
            </a:r>
          </a:p>
        </p:txBody>
      </p:sp>
      <p:sp>
        <p:nvSpPr>
          <p:cNvPr id="9" name="Rectangle 8"/>
          <p:cNvSpPr/>
          <p:nvPr/>
        </p:nvSpPr>
        <p:spPr>
          <a:xfrm>
            <a:off x="7539425" y="3497262"/>
            <a:ext cx="2020641" cy="932603"/>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tx1"/>
                </a:solidFill>
              </a:rPr>
              <a:t>DOM</a:t>
            </a:r>
          </a:p>
        </p:txBody>
      </p:sp>
      <p:sp>
        <p:nvSpPr>
          <p:cNvPr id="10" name="Rectangle 9"/>
          <p:cNvSpPr/>
          <p:nvPr/>
        </p:nvSpPr>
        <p:spPr>
          <a:xfrm>
            <a:off x="7539425" y="2331508"/>
            <a:ext cx="2020641" cy="932603"/>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tx1"/>
                </a:solidFill>
              </a:rPr>
              <a:t>JS Objects</a:t>
            </a:r>
          </a:p>
        </p:txBody>
      </p:sp>
      <p:cxnSp>
        <p:nvCxnSpPr>
          <p:cNvPr id="12" name="Straight Arrow Connector 11"/>
          <p:cNvCxnSpPr>
            <a:stCxn id="5" idx="3"/>
            <a:endCxn id="10" idx="1"/>
          </p:cNvCxnSpPr>
          <p:nvPr/>
        </p:nvCxnSpPr>
        <p:spPr>
          <a:xfrm>
            <a:off x="4897049" y="2797810"/>
            <a:ext cx="2642376" cy="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897049" y="5440186"/>
            <a:ext cx="2642376" cy="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897049" y="3963564"/>
            <a:ext cx="2642376" cy="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62501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MVC</a:t>
            </a:r>
          </a:p>
        </p:txBody>
      </p:sp>
      <p:sp>
        <p:nvSpPr>
          <p:cNvPr id="3" name="Content Placeholder 2"/>
          <p:cNvSpPr>
            <a:spLocks noGrp="1"/>
          </p:cNvSpPr>
          <p:nvPr>
            <p:ph idx="1"/>
          </p:nvPr>
        </p:nvSpPr>
        <p:spPr/>
        <p:txBody>
          <a:bodyPr>
            <a:normAutofit fontScale="25000" lnSpcReduction="20000"/>
          </a:bodyPr>
          <a:lstStyle/>
          <a:p>
            <a:pPr>
              <a:buNone/>
            </a:pPr>
            <a:r>
              <a:rPr lang="en-US" dirty="0"/>
              <a:t>}</a:t>
            </a:r>
          </a:p>
        </p:txBody>
      </p:sp>
      <p:sp>
        <p:nvSpPr>
          <p:cNvPr id="4" name="Rectangle 3"/>
          <p:cNvSpPr/>
          <p:nvPr/>
        </p:nvSpPr>
        <p:spPr>
          <a:xfrm>
            <a:off x="2332037" y="1668462"/>
            <a:ext cx="9144000" cy="3416320"/>
          </a:xfrm>
          <a:prstGeom prst="rect">
            <a:avLst/>
          </a:prstGeom>
        </p:spPr>
        <p:txBody>
          <a:bodyPr wrap="square">
            <a:spAutoFit/>
          </a:bodyPr>
          <a:lstStyle/>
          <a:p>
            <a:pPr>
              <a:buNone/>
            </a:pPr>
            <a:r>
              <a:rPr lang="en-US" dirty="0"/>
              <a:t>&lt;html ng-app&gt;</a:t>
            </a:r>
          </a:p>
          <a:p>
            <a:pPr>
              <a:buNone/>
            </a:pPr>
            <a:r>
              <a:rPr lang="en-US" dirty="0"/>
              <a:t>&lt;head&gt;</a:t>
            </a:r>
          </a:p>
          <a:p>
            <a:pPr>
              <a:buNone/>
            </a:pPr>
            <a:r>
              <a:rPr lang="en-US" dirty="0"/>
              <a:t>  &lt;script </a:t>
            </a:r>
            <a:r>
              <a:rPr lang="en-US" dirty="0" err="1"/>
              <a:t>src</a:t>
            </a:r>
            <a:r>
              <a:rPr lang="en-US" dirty="0"/>
              <a:t>='angular.js'&gt;&lt;/script&gt;</a:t>
            </a:r>
          </a:p>
          <a:p>
            <a:pPr>
              <a:buNone/>
            </a:pPr>
            <a:r>
              <a:rPr lang="en-US" dirty="0"/>
              <a:t>  &lt;script </a:t>
            </a:r>
            <a:r>
              <a:rPr lang="en-US" dirty="0" err="1"/>
              <a:t>src</a:t>
            </a:r>
            <a:r>
              <a:rPr lang="en-US" dirty="0"/>
              <a:t>='controllers.js'&gt;&lt;/script&gt;</a:t>
            </a:r>
          </a:p>
          <a:p>
            <a:pPr>
              <a:buNone/>
            </a:pPr>
            <a:r>
              <a:rPr lang="en-US" dirty="0"/>
              <a:t>&lt;/head&gt;</a:t>
            </a:r>
          </a:p>
          <a:p>
            <a:pPr>
              <a:buNone/>
            </a:pPr>
            <a:r>
              <a:rPr lang="en-US" dirty="0"/>
              <a:t>&lt;body ng-controller='</a:t>
            </a:r>
            <a:r>
              <a:rPr lang="en-US" dirty="0" err="1"/>
              <a:t>UserController</a:t>
            </a:r>
            <a:r>
              <a:rPr lang="en-US" dirty="0"/>
              <a:t>'&gt;</a:t>
            </a:r>
          </a:p>
          <a:p>
            <a:pPr>
              <a:buNone/>
            </a:pPr>
            <a:r>
              <a:rPr lang="en-US" dirty="0"/>
              <a:t>  &lt;div&gt;Hi {{user.name}}&lt;/div&gt;</a:t>
            </a:r>
          </a:p>
          <a:p>
            <a:pPr>
              <a:buNone/>
            </a:pPr>
            <a:r>
              <a:rPr lang="en-US" dirty="0"/>
              <a:t>&lt;/body&gt;</a:t>
            </a:r>
          </a:p>
          <a:p>
            <a:pPr>
              <a:buNone/>
            </a:pPr>
            <a:r>
              <a:rPr lang="en-US" dirty="0"/>
              <a:t>&lt;/html&gt;</a:t>
            </a:r>
          </a:p>
          <a:p>
            <a:pPr>
              <a:buNone/>
            </a:pPr>
            <a:endParaRPr lang="en-US" dirty="0"/>
          </a:p>
          <a:p>
            <a:pPr>
              <a:buNone/>
            </a:pPr>
            <a:r>
              <a:rPr lang="en-US" dirty="0"/>
              <a:t>function  XXXX($scope) {</a:t>
            </a:r>
          </a:p>
          <a:p>
            <a:pPr>
              <a:buNone/>
            </a:pPr>
            <a:r>
              <a:rPr lang="en-US" dirty="0"/>
              <a:t>  $</a:t>
            </a:r>
            <a:r>
              <a:rPr lang="en-US" dirty="0" err="1"/>
              <a:t>scope.user</a:t>
            </a:r>
            <a:r>
              <a:rPr lang="en-US" dirty="0"/>
              <a:t> = { </a:t>
            </a:r>
            <a:r>
              <a:rPr lang="en-US" dirty="0" err="1"/>
              <a:t>name:'Larry</a:t>
            </a:r>
            <a:r>
              <a:rPr lang="en-US" dirty="0"/>
              <a:t>' };</a:t>
            </a:r>
          </a:p>
        </p:txBody>
      </p:sp>
    </p:spTree>
    <p:extLst>
      <p:ext uri="{BB962C8B-B14F-4D97-AF65-F5344CB8AC3E}">
        <p14:creationId xmlns:p14="http://schemas.microsoft.com/office/powerpoint/2010/main" val="286401228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a:t>
            </a:r>
            <a:r>
              <a:rPr lang="en-US" dirty="0" err="1"/>
              <a:t>Javascript</a:t>
            </a:r>
            <a:endParaRPr lang="en-US" dirty="0"/>
          </a:p>
        </p:txBody>
      </p:sp>
      <p:sp>
        <p:nvSpPr>
          <p:cNvPr id="3" name="Content Placeholder 2"/>
          <p:cNvSpPr>
            <a:spLocks noGrp="1"/>
          </p:cNvSpPr>
          <p:nvPr>
            <p:ph idx="1"/>
          </p:nvPr>
        </p:nvSpPr>
        <p:spPr/>
        <p:txBody>
          <a:bodyPr>
            <a:normAutofit fontScale="25000" lnSpcReduction="20000"/>
          </a:bodyPr>
          <a:lstStyle/>
          <a:p>
            <a:endParaRPr lang="en-US" dirty="0"/>
          </a:p>
        </p:txBody>
      </p:sp>
      <p:sp>
        <p:nvSpPr>
          <p:cNvPr id="4" name="Rectangle 3"/>
          <p:cNvSpPr/>
          <p:nvPr/>
        </p:nvSpPr>
        <p:spPr>
          <a:xfrm>
            <a:off x="2484437" y="1103677"/>
            <a:ext cx="8763000" cy="5078313"/>
          </a:xfrm>
          <a:prstGeom prst="rect">
            <a:avLst/>
          </a:prstGeom>
        </p:spPr>
        <p:txBody>
          <a:bodyPr wrap="square">
            <a:spAutoFit/>
          </a:bodyPr>
          <a:lstStyle/>
          <a:p>
            <a:pPr fontAlgn="base">
              <a:buNone/>
            </a:pPr>
            <a:r>
              <a:rPr lang="en-US" dirty="0"/>
              <a:t>&lt;p id="greeting1"&gt;&lt;/p&gt;</a:t>
            </a:r>
          </a:p>
          <a:p>
            <a:pPr fontAlgn="base">
              <a:buNone/>
            </a:pPr>
            <a:r>
              <a:rPr lang="en-US" dirty="0"/>
              <a:t> </a:t>
            </a:r>
          </a:p>
          <a:p>
            <a:pPr fontAlgn="base">
              <a:buNone/>
            </a:pPr>
            <a:r>
              <a:rPr lang="en-US" dirty="0"/>
              <a:t>&lt;script&gt;</a:t>
            </a:r>
          </a:p>
          <a:p>
            <a:pPr fontAlgn="base">
              <a:buNone/>
            </a:pPr>
            <a:r>
              <a:rPr lang="en-US" dirty="0" err="1"/>
              <a:t>var</a:t>
            </a:r>
            <a:r>
              <a:rPr lang="en-US" dirty="0"/>
              <a:t> </a:t>
            </a:r>
            <a:r>
              <a:rPr lang="en-US" dirty="0" err="1"/>
              <a:t>isIE</a:t>
            </a:r>
            <a:r>
              <a:rPr lang="en-US" dirty="0"/>
              <a:t> = </a:t>
            </a:r>
            <a:r>
              <a:rPr lang="en-US" dirty="0" err="1"/>
              <a:t>document.attachEvent</a:t>
            </a:r>
            <a:r>
              <a:rPr lang="en-US" dirty="0"/>
              <a:t>;</a:t>
            </a:r>
          </a:p>
          <a:p>
            <a:pPr fontAlgn="base">
              <a:buNone/>
            </a:pPr>
            <a:r>
              <a:rPr lang="en-US" dirty="0" err="1"/>
              <a:t>var</a:t>
            </a:r>
            <a:r>
              <a:rPr lang="en-US" dirty="0"/>
              <a:t> </a:t>
            </a:r>
            <a:r>
              <a:rPr lang="en-US" dirty="0" err="1"/>
              <a:t>addListener</a:t>
            </a:r>
            <a:r>
              <a:rPr lang="en-US" dirty="0"/>
              <a:t> = </a:t>
            </a:r>
            <a:r>
              <a:rPr lang="en-US" dirty="0" err="1"/>
              <a:t>isIE</a:t>
            </a:r>
            <a:endParaRPr lang="en-US" dirty="0"/>
          </a:p>
          <a:p>
            <a:pPr fontAlgn="base">
              <a:buNone/>
            </a:pPr>
            <a:r>
              <a:rPr lang="en-US" dirty="0"/>
              <a:t>  ? function(e, t, </a:t>
            </a:r>
            <a:r>
              <a:rPr lang="en-US" dirty="0" err="1"/>
              <a:t>fn</a:t>
            </a:r>
            <a:r>
              <a:rPr lang="en-US" dirty="0"/>
              <a:t>) {</a:t>
            </a:r>
          </a:p>
          <a:p>
            <a:pPr fontAlgn="base">
              <a:buNone/>
            </a:pPr>
            <a:r>
              <a:rPr lang="en-US" dirty="0"/>
              <a:t>      </a:t>
            </a:r>
            <a:r>
              <a:rPr lang="en-US" dirty="0" err="1"/>
              <a:t>e.attachEvent</a:t>
            </a:r>
            <a:r>
              <a:rPr lang="en-US" dirty="0"/>
              <a:t>('on' + t, </a:t>
            </a:r>
            <a:r>
              <a:rPr lang="en-US" dirty="0" err="1"/>
              <a:t>fn</a:t>
            </a:r>
            <a:r>
              <a:rPr lang="en-US" dirty="0"/>
              <a:t>);}</a:t>
            </a:r>
          </a:p>
          <a:p>
            <a:pPr fontAlgn="base">
              <a:buNone/>
            </a:pPr>
            <a:r>
              <a:rPr lang="en-US" dirty="0"/>
              <a:t>  : function(e, t, </a:t>
            </a:r>
            <a:r>
              <a:rPr lang="en-US" dirty="0" err="1"/>
              <a:t>fn</a:t>
            </a:r>
            <a:r>
              <a:rPr lang="en-US" dirty="0"/>
              <a:t>) {</a:t>
            </a:r>
          </a:p>
          <a:p>
            <a:pPr fontAlgn="base">
              <a:buNone/>
            </a:pPr>
            <a:r>
              <a:rPr lang="en-US" dirty="0"/>
              <a:t>      </a:t>
            </a:r>
            <a:r>
              <a:rPr lang="en-US" dirty="0" err="1"/>
              <a:t>e.addEventListener</a:t>
            </a:r>
            <a:r>
              <a:rPr lang="en-US" dirty="0"/>
              <a:t>(t, </a:t>
            </a:r>
            <a:r>
              <a:rPr lang="en-US" dirty="0" err="1"/>
              <a:t>fn</a:t>
            </a:r>
            <a:r>
              <a:rPr lang="en-US" dirty="0"/>
              <a:t>, false);};</a:t>
            </a:r>
          </a:p>
          <a:p>
            <a:pPr fontAlgn="base">
              <a:buNone/>
            </a:pPr>
            <a:r>
              <a:rPr lang="en-US" dirty="0" err="1"/>
              <a:t>addListener</a:t>
            </a:r>
            <a:r>
              <a:rPr lang="en-US" dirty="0"/>
              <a:t>(document, 'load', function(){</a:t>
            </a:r>
          </a:p>
          <a:p>
            <a:pPr fontAlgn="base">
              <a:buNone/>
            </a:pPr>
            <a:r>
              <a:rPr lang="en-US" dirty="0"/>
              <a:t>  </a:t>
            </a:r>
            <a:r>
              <a:rPr lang="en-US" dirty="0" err="1"/>
              <a:t>var</a:t>
            </a:r>
            <a:r>
              <a:rPr lang="en-US" dirty="0"/>
              <a:t> greeting = </a:t>
            </a:r>
            <a:r>
              <a:rPr lang="en-US" dirty="0" err="1"/>
              <a:t>document.getElementById</a:t>
            </a:r>
            <a:r>
              <a:rPr lang="en-US" dirty="0"/>
              <a:t>('greeting1');</a:t>
            </a:r>
          </a:p>
          <a:p>
            <a:pPr fontAlgn="base">
              <a:buNone/>
            </a:pPr>
            <a:r>
              <a:rPr lang="en-US" dirty="0"/>
              <a:t>  if (</a:t>
            </a:r>
            <a:r>
              <a:rPr lang="en-US" dirty="0" err="1"/>
              <a:t>isIE</a:t>
            </a:r>
            <a:r>
              <a:rPr lang="en-US" dirty="0"/>
              <a:t>) {</a:t>
            </a:r>
          </a:p>
          <a:p>
            <a:pPr fontAlgn="base">
              <a:buNone/>
            </a:pPr>
            <a:r>
              <a:rPr lang="en-US" dirty="0"/>
              <a:t>    </a:t>
            </a:r>
            <a:r>
              <a:rPr lang="en-US" dirty="0" err="1"/>
              <a:t>greeting.innerText</a:t>
            </a:r>
            <a:r>
              <a:rPr lang="en-US" dirty="0"/>
              <a:t> = 'Hello World!';</a:t>
            </a:r>
          </a:p>
          <a:p>
            <a:pPr fontAlgn="base">
              <a:buNone/>
            </a:pPr>
            <a:r>
              <a:rPr lang="en-US" dirty="0"/>
              <a:t>  } else {</a:t>
            </a:r>
          </a:p>
          <a:p>
            <a:pPr fontAlgn="base">
              <a:buNone/>
            </a:pPr>
            <a:r>
              <a:rPr lang="en-US" dirty="0"/>
              <a:t>    </a:t>
            </a:r>
            <a:r>
              <a:rPr lang="en-US" dirty="0" err="1"/>
              <a:t>greeting.textContent</a:t>
            </a:r>
            <a:r>
              <a:rPr lang="en-US" dirty="0"/>
              <a:t> = 'Hello World!';</a:t>
            </a:r>
          </a:p>
          <a:p>
            <a:pPr fontAlgn="base">
              <a:buNone/>
            </a:pPr>
            <a:r>
              <a:rPr lang="en-US" dirty="0"/>
              <a:t> }</a:t>
            </a:r>
          </a:p>
          <a:p>
            <a:pPr fontAlgn="base">
              <a:buNone/>
            </a:pPr>
            <a:r>
              <a:rPr lang="en-US" dirty="0"/>
              <a:t>});</a:t>
            </a:r>
          </a:p>
          <a:p>
            <a:pPr fontAlgn="base">
              <a:buNone/>
            </a:pPr>
            <a:r>
              <a:rPr lang="en-US" dirty="0"/>
              <a:t>&lt;/script&gt;</a:t>
            </a:r>
          </a:p>
        </p:txBody>
      </p:sp>
    </p:spTree>
    <p:extLst>
      <p:ext uri="{BB962C8B-B14F-4D97-AF65-F5344CB8AC3E}">
        <p14:creationId xmlns:p14="http://schemas.microsoft.com/office/powerpoint/2010/main" val="8992749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a:t>
            </a:r>
            <a:r>
              <a:rPr lang="en-US" dirty="0" err="1"/>
              <a:t>JQuery</a:t>
            </a:r>
            <a:endParaRPr lang="en-US" dirty="0"/>
          </a:p>
        </p:txBody>
      </p:sp>
      <p:sp>
        <p:nvSpPr>
          <p:cNvPr id="3" name="Content Placeholder 2"/>
          <p:cNvSpPr>
            <a:spLocks noGrp="1"/>
          </p:cNvSpPr>
          <p:nvPr>
            <p:ph idx="1"/>
          </p:nvPr>
        </p:nvSpPr>
        <p:spPr/>
        <p:txBody>
          <a:bodyPr/>
          <a:lstStyle/>
          <a:p>
            <a:endParaRPr lang="en-US" dirty="0"/>
          </a:p>
        </p:txBody>
      </p:sp>
      <p:sp>
        <p:nvSpPr>
          <p:cNvPr id="4" name="Content Placeholder 2"/>
          <p:cNvSpPr txBox="1">
            <a:spLocks/>
          </p:cNvSpPr>
          <p:nvPr/>
        </p:nvSpPr>
        <p:spPr>
          <a:xfrm>
            <a:off x="1493837" y="1363662"/>
            <a:ext cx="8229600" cy="452596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buFont typeface="Arial" pitchFamily="34" charset="0"/>
              <a:buNone/>
            </a:pPr>
            <a:r>
              <a:rPr lang="en-US" sz="2800" dirty="0"/>
              <a:t>&lt;p id="greeting2"&gt;&lt;/p&gt;</a:t>
            </a:r>
          </a:p>
          <a:p>
            <a:pPr fontAlgn="base">
              <a:buFont typeface="Arial" pitchFamily="34" charset="0"/>
              <a:buNone/>
            </a:pPr>
            <a:r>
              <a:rPr lang="en-US" sz="2800" dirty="0"/>
              <a:t> </a:t>
            </a:r>
          </a:p>
          <a:p>
            <a:pPr fontAlgn="base">
              <a:buFont typeface="Arial" pitchFamily="34" charset="0"/>
              <a:buNone/>
            </a:pPr>
            <a:r>
              <a:rPr lang="en-US" sz="2800" dirty="0"/>
              <a:t>&lt;script&gt;</a:t>
            </a:r>
          </a:p>
          <a:p>
            <a:pPr fontAlgn="base">
              <a:buFont typeface="Arial" pitchFamily="34" charset="0"/>
              <a:buNone/>
            </a:pPr>
            <a:r>
              <a:rPr lang="en-US" sz="2800" dirty="0"/>
              <a:t>$(function(){</a:t>
            </a:r>
          </a:p>
          <a:p>
            <a:pPr fontAlgn="base">
              <a:buFont typeface="Arial" pitchFamily="34" charset="0"/>
              <a:buNone/>
            </a:pPr>
            <a:r>
              <a:rPr lang="en-US" sz="2800" dirty="0"/>
              <a:t>  $('#greeting2').text('Hello World!');</a:t>
            </a:r>
          </a:p>
          <a:p>
            <a:pPr fontAlgn="base">
              <a:buFont typeface="Arial" pitchFamily="34" charset="0"/>
              <a:buNone/>
            </a:pPr>
            <a:r>
              <a:rPr lang="en-US" sz="2800" dirty="0"/>
              <a:t>});</a:t>
            </a:r>
          </a:p>
          <a:p>
            <a:pPr fontAlgn="base">
              <a:buFont typeface="Arial" pitchFamily="34" charset="0"/>
              <a:buNone/>
            </a:pPr>
            <a:r>
              <a:rPr lang="en-US" sz="2800" dirty="0"/>
              <a:t>&lt;/script&gt;</a:t>
            </a:r>
          </a:p>
          <a:p>
            <a:endParaRPr lang="en-US" dirty="0"/>
          </a:p>
        </p:txBody>
      </p:sp>
    </p:spTree>
    <p:extLst>
      <p:ext uri="{BB962C8B-B14F-4D97-AF65-F5344CB8AC3E}">
        <p14:creationId xmlns:p14="http://schemas.microsoft.com/office/powerpoint/2010/main" val="1693140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a:t>
            </a:r>
            <a:r>
              <a:rPr lang="en-US" dirty="0" err="1"/>
              <a:t>AngularJS</a:t>
            </a:r>
            <a:endParaRPr lang="en-US" dirty="0"/>
          </a:p>
        </p:txBody>
      </p:sp>
      <p:sp>
        <p:nvSpPr>
          <p:cNvPr id="3" name="Content Placeholder 2"/>
          <p:cNvSpPr>
            <a:spLocks noGrp="1"/>
          </p:cNvSpPr>
          <p:nvPr>
            <p:ph idx="1"/>
          </p:nvPr>
        </p:nvSpPr>
        <p:spPr/>
        <p:txBody>
          <a:bodyPr>
            <a:normAutofit fontScale="25000" lnSpcReduction="20000"/>
          </a:bodyPr>
          <a:lstStyle/>
          <a:p>
            <a:pPr>
              <a:buNone/>
            </a:pPr>
            <a:r>
              <a:rPr lang="en-US" sz="2856" dirty="0"/>
              <a:t>&lt;p </a:t>
            </a:r>
            <a:r>
              <a:rPr lang="en-US" sz="2856" dirty="0" err="1"/>
              <a:t>ng:init</a:t>
            </a:r>
            <a:r>
              <a:rPr lang="en-US" sz="2856" dirty="0"/>
              <a:t>="greeting = 'Hello World!'"&gt;{{greeting}}&lt;/p&gt;</a:t>
            </a:r>
          </a:p>
        </p:txBody>
      </p:sp>
      <p:sp>
        <p:nvSpPr>
          <p:cNvPr id="4" name="Content Placeholder 2"/>
          <p:cNvSpPr txBox="1">
            <a:spLocks/>
          </p:cNvSpPr>
          <p:nvPr/>
        </p:nvSpPr>
        <p:spPr>
          <a:xfrm>
            <a:off x="1417637" y="1744662"/>
            <a:ext cx="10409237" cy="4525963"/>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2800" dirty="0"/>
              <a:t>&lt;p </a:t>
            </a:r>
            <a:r>
              <a:rPr lang="en-US" sz="2800" dirty="0" err="1"/>
              <a:t>ng:init</a:t>
            </a:r>
            <a:r>
              <a:rPr lang="en-US" sz="2800" dirty="0"/>
              <a:t>="greeting = 'Hello World!'"&gt;{{greeting}}&lt;/p&gt;</a:t>
            </a:r>
          </a:p>
        </p:txBody>
      </p:sp>
    </p:spTree>
    <p:extLst>
      <p:ext uri="{BB962C8B-B14F-4D97-AF65-F5344CB8AC3E}">
        <p14:creationId xmlns:p14="http://schemas.microsoft.com/office/powerpoint/2010/main" val="252929565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Skeleton</a:t>
            </a:r>
          </a:p>
        </p:txBody>
      </p:sp>
      <p:pic>
        <p:nvPicPr>
          <p:cNvPr id="4" name="Content Placeholder 3" descr="toptal-blog-image-1400204646411.png"/>
          <p:cNvPicPr>
            <a:picLocks noGrp="1" noChangeAspect="1"/>
          </p:cNvPicPr>
          <p:nvPr>
            <p:ph idx="1"/>
          </p:nvPr>
        </p:nvPicPr>
        <p:blipFill>
          <a:blip r:embed="rId2" cstate="print"/>
          <a:stretch>
            <a:fillRect/>
          </a:stretch>
        </p:blipFill>
        <p:spPr>
          <a:xfrm>
            <a:off x="4741615" y="1554338"/>
            <a:ext cx="2953244" cy="4394198"/>
          </a:xfrm>
        </p:spPr>
      </p:pic>
      <p:pic>
        <p:nvPicPr>
          <p:cNvPr id="5" name="Content Placeholder 3" descr="toptal-blog-image-1400204646411.png"/>
          <p:cNvPicPr>
            <a:picLocks noChangeAspect="1"/>
          </p:cNvPicPr>
          <p:nvPr/>
        </p:nvPicPr>
        <p:blipFill>
          <a:blip r:embed="rId2" cstate="print"/>
          <a:stretch>
            <a:fillRect/>
          </a:stretch>
        </p:blipFill>
        <p:spPr>
          <a:xfrm>
            <a:off x="4618037" y="1234219"/>
            <a:ext cx="3810000" cy="5668984"/>
          </a:xfrm>
          <a:prstGeom prst="rect">
            <a:avLst/>
          </a:prstGeom>
        </p:spPr>
      </p:pic>
    </p:spTree>
    <p:extLst>
      <p:ext uri="{BB962C8B-B14F-4D97-AF65-F5344CB8AC3E}">
        <p14:creationId xmlns:p14="http://schemas.microsoft.com/office/powerpoint/2010/main" val="333933455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Angular Powered View</a:t>
            </a:r>
          </a:p>
        </p:txBody>
      </p:sp>
      <p:sp>
        <p:nvSpPr>
          <p:cNvPr id="3" name="Content Placeholder 2"/>
          <p:cNvSpPr>
            <a:spLocks noGrp="1"/>
          </p:cNvSpPr>
          <p:nvPr>
            <p:ph idx="1"/>
          </p:nvPr>
        </p:nvSpPr>
        <p:spPr/>
        <p:txBody>
          <a:bodyPr>
            <a:normAutofit fontScale="25000" lnSpcReduction="20000"/>
          </a:bodyPr>
          <a:lstStyle/>
          <a:p>
            <a:pPr>
              <a:buNone/>
            </a:pPr>
            <a:endParaRPr lang="en-US" dirty="0"/>
          </a:p>
        </p:txBody>
      </p:sp>
      <p:sp>
        <p:nvSpPr>
          <p:cNvPr id="4" name="Rectangle 3"/>
          <p:cNvSpPr/>
          <p:nvPr/>
        </p:nvSpPr>
        <p:spPr>
          <a:xfrm>
            <a:off x="1417637" y="1245942"/>
            <a:ext cx="8991600" cy="5632311"/>
          </a:xfrm>
          <a:prstGeom prst="rect">
            <a:avLst/>
          </a:prstGeom>
        </p:spPr>
        <p:txBody>
          <a:bodyPr wrap="square">
            <a:spAutoFit/>
          </a:bodyPr>
          <a:lstStyle/>
          <a:p>
            <a:pPr>
              <a:buNone/>
            </a:pPr>
            <a:r>
              <a:rPr lang="en-US" sz="2000" dirty="0"/>
              <a:t>&lt;body </a:t>
            </a:r>
            <a:r>
              <a:rPr lang="en-US" sz="2000" b="1" dirty="0"/>
              <a:t>ng-app</a:t>
            </a:r>
            <a:r>
              <a:rPr lang="en-US" sz="2000" dirty="0"/>
              <a:t>="F1FeederApp" </a:t>
            </a:r>
            <a:r>
              <a:rPr lang="en-US" sz="2000" b="1" dirty="0"/>
              <a:t>ng-controller</a:t>
            </a:r>
            <a:r>
              <a:rPr lang="en-US" sz="2000" dirty="0"/>
              <a:t>="</a:t>
            </a:r>
            <a:r>
              <a:rPr lang="en-US" sz="2000" dirty="0" err="1"/>
              <a:t>driversController</a:t>
            </a:r>
            <a:r>
              <a:rPr lang="en-US" sz="2000" dirty="0"/>
              <a:t>"&gt;</a:t>
            </a:r>
          </a:p>
          <a:p>
            <a:pPr>
              <a:buNone/>
            </a:pPr>
            <a:r>
              <a:rPr lang="en-US" sz="2000" dirty="0"/>
              <a:t>  &lt;table&gt;</a:t>
            </a:r>
          </a:p>
          <a:p>
            <a:pPr>
              <a:buNone/>
            </a:pPr>
            <a:r>
              <a:rPr lang="en-US" sz="2000" dirty="0"/>
              <a:t>    &lt;</a:t>
            </a:r>
            <a:r>
              <a:rPr lang="en-US" sz="2000" dirty="0" err="1"/>
              <a:t>thead</a:t>
            </a:r>
            <a:r>
              <a:rPr lang="en-US" sz="2000" dirty="0"/>
              <a:t>&gt;</a:t>
            </a:r>
          </a:p>
          <a:p>
            <a:pPr>
              <a:buNone/>
            </a:pPr>
            <a:r>
              <a:rPr lang="en-US" sz="2000" dirty="0"/>
              <a:t>      &lt;</a:t>
            </a:r>
            <a:r>
              <a:rPr lang="en-US" sz="2000" dirty="0" err="1"/>
              <a:t>tr</a:t>
            </a:r>
            <a:r>
              <a:rPr lang="en-US" sz="2000" dirty="0"/>
              <a:t>&gt;&lt;</a:t>
            </a:r>
            <a:r>
              <a:rPr lang="en-US" sz="2000" dirty="0" err="1"/>
              <a:t>th</a:t>
            </a:r>
            <a:r>
              <a:rPr lang="en-US" sz="2000" dirty="0"/>
              <a:t> </a:t>
            </a:r>
            <a:r>
              <a:rPr lang="en-US" sz="2000" dirty="0" err="1"/>
              <a:t>colspan</a:t>
            </a:r>
            <a:r>
              <a:rPr lang="en-US" sz="2000" dirty="0"/>
              <a:t>="4"&gt;Drivers Championship Standings&lt;/</a:t>
            </a:r>
            <a:r>
              <a:rPr lang="en-US" sz="2000" dirty="0" err="1"/>
              <a:t>th</a:t>
            </a:r>
            <a:r>
              <a:rPr lang="en-US" sz="2000" dirty="0"/>
              <a:t>&gt;&lt;/</a:t>
            </a:r>
            <a:r>
              <a:rPr lang="en-US" sz="2000" dirty="0" err="1"/>
              <a:t>tr</a:t>
            </a:r>
            <a:r>
              <a:rPr lang="en-US" sz="2000" dirty="0"/>
              <a:t>&gt;</a:t>
            </a:r>
          </a:p>
          <a:p>
            <a:pPr>
              <a:buNone/>
            </a:pPr>
            <a:r>
              <a:rPr lang="en-US" sz="2000" dirty="0"/>
              <a:t>    &lt;/</a:t>
            </a:r>
            <a:r>
              <a:rPr lang="en-US" sz="2000" dirty="0" err="1"/>
              <a:t>thead</a:t>
            </a:r>
            <a:r>
              <a:rPr lang="en-US" sz="2000" dirty="0"/>
              <a:t>&gt;</a:t>
            </a:r>
          </a:p>
          <a:p>
            <a:pPr>
              <a:buNone/>
            </a:pPr>
            <a:r>
              <a:rPr lang="en-US" sz="2000" dirty="0"/>
              <a:t>    &lt;</a:t>
            </a:r>
            <a:r>
              <a:rPr lang="en-US" sz="2000" dirty="0" err="1"/>
              <a:t>tbody</a:t>
            </a:r>
            <a:r>
              <a:rPr lang="en-US" sz="2000" dirty="0"/>
              <a:t>&gt;</a:t>
            </a:r>
          </a:p>
          <a:p>
            <a:pPr>
              <a:buNone/>
            </a:pPr>
            <a:r>
              <a:rPr lang="en-US" sz="2000" dirty="0"/>
              <a:t>      &lt;</a:t>
            </a:r>
            <a:r>
              <a:rPr lang="en-US" sz="2000" dirty="0" err="1"/>
              <a:t>tr</a:t>
            </a:r>
            <a:r>
              <a:rPr lang="en-US" sz="2000" dirty="0"/>
              <a:t> </a:t>
            </a:r>
            <a:r>
              <a:rPr lang="en-US" sz="2000" b="1" dirty="0"/>
              <a:t>ng-repeat</a:t>
            </a:r>
            <a:r>
              <a:rPr lang="en-US" sz="2000" dirty="0"/>
              <a:t>="driver in </a:t>
            </a:r>
            <a:r>
              <a:rPr lang="en-US" sz="2000" dirty="0" err="1"/>
              <a:t>driversList</a:t>
            </a:r>
            <a:r>
              <a:rPr lang="en-US" sz="2000" dirty="0"/>
              <a:t>"&gt;</a:t>
            </a:r>
          </a:p>
          <a:p>
            <a:pPr>
              <a:buNone/>
            </a:pPr>
            <a:r>
              <a:rPr lang="en-US" sz="2000" dirty="0"/>
              <a:t>        &lt;td&gt;</a:t>
            </a:r>
            <a:r>
              <a:rPr lang="en-US" sz="2000" b="1" dirty="0"/>
              <a:t>{{$index + 1}}</a:t>
            </a:r>
            <a:r>
              <a:rPr lang="en-US" sz="2000" dirty="0"/>
              <a:t>&lt;/td&gt;</a:t>
            </a:r>
          </a:p>
          <a:p>
            <a:pPr>
              <a:buNone/>
            </a:pPr>
            <a:r>
              <a:rPr lang="en-US" sz="2000" dirty="0"/>
              <a:t>        &lt;td&gt;</a:t>
            </a:r>
          </a:p>
          <a:p>
            <a:pPr>
              <a:buNone/>
            </a:pPr>
            <a:r>
              <a:rPr lang="en-US" sz="2000" dirty="0"/>
              <a:t>          &lt;</a:t>
            </a:r>
            <a:r>
              <a:rPr lang="en-US" sz="2000" dirty="0" err="1"/>
              <a:t>img</a:t>
            </a:r>
            <a:r>
              <a:rPr lang="en-US" sz="2000" dirty="0"/>
              <a:t> </a:t>
            </a:r>
            <a:r>
              <a:rPr lang="en-US" sz="2000" dirty="0" err="1"/>
              <a:t>src</a:t>
            </a:r>
            <a:r>
              <a:rPr lang="en-US" sz="2000" dirty="0"/>
              <a:t>="</a:t>
            </a:r>
            <a:r>
              <a:rPr lang="en-US" sz="2000" dirty="0" err="1"/>
              <a:t>img</a:t>
            </a:r>
            <a:r>
              <a:rPr lang="en-US" sz="2000" dirty="0"/>
              <a:t>/flags</a:t>
            </a:r>
            <a:r>
              <a:rPr lang="en-US" sz="2000" b="1" dirty="0"/>
              <a:t>/{{</a:t>
            </a:r>
            <a:r>
              <a:rPr lang="en-US" sz="2000" b="1" dirty="0" err="1"/>
              <a:t>driver.Driver.nationality</a:t>
            </a:r>
            <a:r>
              <a:rPr lang="en-US" sz="2000" b="1" dirty="0"/>
              <a:t>}}.</a:t>
            </a:r>
            <a:r>
              <a:rPr lang="en-US" sz="2000" dirty="0" err="1"/>
              <a:t>png</a:t>
            </a:r>
            <a:r>
              <a:rPr lang="en-US" sz="2000" dirty="0"/>
              <a:t>" /&gt;</a:t>
            </a:r>
          </a:p>
          <a:p>
            <a:pPr>
              <a:buNone/>
            </a:pPr>
            <a:r>
              <a:rPr lang="en-US" sz="2000" b="1" dirty="0"/>
              <a:t>          {{</a:t>
            </a:r>
            <a:r>
              <a:rPr lang="en-US" sz="2000" b="1" dirty="0" err="1"/>
              <a:t>driver.Driver.givenName</a:t>
            </a:r>
            <a:r>
              <a:rPr lang="en-US" sz="2000" b="1" dirty="0"/>
              <a:t>}}&amp;</a:t>
            </a:r>
            <a:r>
              <a:rPr lang="en-US" sz="2000" b="1" dirty="0" err="1"/>
              <a:t>nbsp</a:t>
            </a:r>
            <a:r>
              <a:rPr lang="en-US" sz="2000" b="1" dirty="0"/>
              <a:t>;{{</a:t>
            </a:r>
            <a:r>
              <a:rPr lang="en-US" sz="2000" b="1" dirty="0" err="1"/>
              <a:t>driver.Driver.familyName</a:t>
            </a:r>
            <a:r>
              <a:rPr lang="en-US" sz="2000" b="1" dirty="0"/>
              <a:t>}}</a:t>
            </a:r>
          </a:p>
          <a:p>
            <a:pPr>
              <a:buNone/>
            </a:pPr>
            <a:r>
              <a:rPr lang="en-US" sz="2000" dirty="0"/>
              <a:t>        &lt;/td&gt;</a:t>
            </a:r>
          </a:p>
          <a:p>
            <a:pPr>
              <a:buNone/>
            </a:pPr>
            <a:r>
              <a:rPr lang="en-US" sz="2000" dirty="0"/>
              <a:t>        &lt;td&gt;{{</a:t>
            </a:r>
            <a:r>
              <a:rPr lang="en-US" sz="2000" dirty="0" err="1"/>
              <a:t>driver.Constructors</a:t>
            </a:r>
            <a:r>
              <a:rPr lang="en-US" sz="2000" dirty="0"/>
              <a:t>[0].name}}&lt;/td&gt;</a:t>
            </a:r>
          </a:p>
          <a:p>
            <a:pPr>
              <a:buNone/>
            </a:pPr>
            <a:r>
              <a:rPr lang="en-US" sz="2000" dirty="0"/>
              <a:t>        &lt;td&gt;{{</a:t>
            </a:r>
            <a:r>
              <a:rPr lang="en-US" sz="2000" dirty="0" err="1"/>
              <a:t>driver.points</a:t>
            </a:r>
            <a:r>
              <a:rPr lang="en-US" sz="2000" dirty="0"/>
              <a:t>}}&lt;/td&gt;</a:t>
            </a:r>
          </a:p>
          <a:p>
            <a:pPr>
              <a:buNone/>
            </a:pPr>
            <a:r>
              <a:rPr lang="en-US" sz="2000" dirty="0"/>
              <a:t>      &lt;/</a:t>
            </a:r>
            <a:r>
              <a:rPr lang="en-US" sz="2000" dirty="0" err="1"/>
              <a:t>tr</a:t>
            </a:r>
            <a:r>
              <a:rPr lang="en-US" sz="2000" dirty="0"/>
              <a:t>&gt;</a:t>
            </a:r>
          </a:p>
          <a:p>
            <a:pPr>
              <a:buNone/>
            </a:pPr>
            <a:r>
              <a:rPr lang="en-US" sz="2000" dirty="0"/>
              <a:t>    &lt;/</a:t>
            </a:r>
            <a:r>
              <a:rPr lang="en-US" sz="2000" dirty="0" err="1"/>
              <a:t>tbody</a:t>
            </a:r>
            <a:r>
              <a:rPr lang="en-US" sz="2000" dirty="0"/>
              <a:t>&gt;</a:t>
            </a:r>
          </a:p>
          <a:p>
            <a:pPr>
              <a:buNone/>
            </a:pPr>
            <a:r>
              <a:rPr lang="en-US" sz="2000" dirty="0"/>
              <a:t>  &lt;/table&gt;</a:t>
            </a:r>
          </a:p>
          <a:p>
            <a:pPr>
              <a:buNone/>
            </a:pPr>
            <a:r>
              <a:rPr lang="en-US" sz="2000" dirty="0"/>
              <a:t>&lt;/body&gt;</a:t>
            </a:r>
          </a:p>
        </p:txBody>
      </p:sp>
    </p:spTree>
    <p:extLst>
      <p:ext uri="{BB962C8B-B14F-4D97-AF65-F5344CB8AC3E}">
        <p14:creationId xmlns:p14="http://schemas.microsoft.com/office/powerpoint/2010/main" val="34944225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Expressions</a:t>
            </a:r>
          </a:p>
        </p:txBody>
      </p:sp>
      <p:sp>
        <p:nvSpPr>
          <p:cNvPr id="3" name="Content Placeholder 2"/>
          <p:cNvSpPr>
            <a:spLocks noGrp="1"/>
          </p:cNvSpPr>
          <p:nvPr>
            <p:ph idx="1"/>
          </p:nvPr>
        </p:nvSpPr>
        <p:spPr/>
        <p:txBody>
          <a:bodyPr>
            <a:normAutofit fontScale="25000" lnSpcReduction="20000"/>
          </a:bodyPr>
          <a:lstStyle/>
          <a:p>
            <a:pPr>
              <a:buNone/>
            </a:pPr>
            <a:endParaRPr lang="en-US" dirty="0"/>
          </a:p>
        </p:txBody>
      </p:sp>
      <p:sp>
        <p:nvSpPr>
          <p:cNvPr id="4" name="Rectangle 3"/>
          <p:cNvSpPr/>
          <p:nvPr/>
        </p:nvSpPr>
        <p:spPr>
          <a:xfrm>
            <a:off x="758825" y="1962959"/>
            <a:ext cx="9879012" cy="3046988"/>
          </a:xfrm>
          <a:prstGeom prst="rect">
            <a:avLst/>
          </a:prstGeom>
        </p:spPr>
        <p:txBody>
          <a:bodyPr wrap="square">
            <a:spAutoFit/>
          </a:bodyPr>
          <a:lstStyle/>
          <a:p>
            <a:pPr>
              <a:buNone/>
            </a:pPr>
            <a:r>
              <a:rPr lang="en-US" sz="2400" dirty="0"/>
              <a:t>Expressions allow you to execute some computation in order to return a desired value. </a:t>
            </a:r>
          </a:p>
          <a:p>
            <a:pPr>
              <a:buNone/>
            </a:pPr>
            <a:endParaRPr lang="en-US" sz="2400" dirty="0"/>
          </a:p>
          <a:p>
            <a:pPr fontAlgn="base"/>
            <a:r>
              <a:rPr lang="en-US" sz="2400" dirty="0">
                <a:solidFill>
                  <a:srgbClr val="FFC000"/>
                </a:solidFill>
              </a:rPr>
              <a:t>{{ 1 + 1 }}</a:t>
            </a:r>
          </a:p>
          <a:p>
            <a:pPr fontAlgn="base"/>
            <a:r>
              <a:rPr lang="en-US" sz="2400" dirty="0">
                <a:solidFill>
                  <a:srgbClr val="FFC000"/>
                </a:solidFill>
              </a:rPr>
              <a:t>{{ 946757880 | date }}</a:t>
            </a:r>
          </a:p>
          <a:p>
            <a:pPr fontAlgn="base"/>
            <a:r>
              <a:rPr lang="en-US" sz="2400" dirty="0">
                <a:solidFill>
                  <a:srgbClr val="FFC000"/>
                </a:solidFill>
              </a:rPr>
              <a:t>{{ user.name }}</a:t>
            </a:r>
          </a:p>
          <a:p>
            <a:pPr>
              <a:buNone/>
            </a:pPr>
            <a:endParaRPr lang="en-US" sz="2400" dirty="0"/>
          </a:p>
          <a:p>
            <a:pPr>
              <a:buNone/>
            </a:pPr>
            <a:r>
              <a:rPr lang="en-US" sz="2400" dirty="0"/>
              <a:t>you shouldn’t use expressions to implement any higher-level logic.</a:t>
            </a:r>
          </a:p>
        </p:txBody>
      </p:sp>
    </p:spTree>
    <p:extLst>
      <p:ext uri="{BB962C8B-B14F-4D97-AF65-F5344CB8AC3E}">
        <p14:creationId xmlns:p14="http://schemas.microsoft.com/office/powerpoint/2010/main" val="29971739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sellmore.webshaper.net/wp-content/uploads/2010/03/twiggy_water_ski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8737" y="271601"/>
            <a:ext cx="8713716" cy="5828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98920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Directives</a:t>
            </a:r>
          </a:p>
        </p:txBody>
      </p:sp>
      <p:sp>
        <p:nvSpPr>
          <p:cNvPr id="3" name="Content Placeholder 2"/>
          <p:cNvSpPr>
            <a:spLocks noGrp="1"/>
          </p:cNvSpPr>
          <p:nvPr>
            <p:ph idx="1"/>
          </p:nvPr>
        </p:nvSpPr>
        <p:spPr/>
        <p:txBody>
          <a:bodyPr>
            <a:normAutofit fontScale="25000" lnSpcReduction="20000"/>
          </a:bodyPr>
          <a:lstStyle/>
          <a:p>
            <a:pPr>
              <a:buNone/>
            </a:pPr>
            <a:r>
              <a:rPr lang="en-US" dirty="0"/>
              <a:t>	</a:t>
            </a:r>
          </a:p>
        </p:txBody>
      </p:sp>
      <p:sp>
        <p:nvSpPr>
          <p:cNvPr id="4" name="Rectangle 3"/>
          <p:cNvSpPr/>
          <p:nvPr/>
        </p:nvSpPr>
        <p:spPr>
          <a:xfrm>
            <a:off x="731837" y="1516062"/>
            <a:ext cx="10734674" cy="2585323"/>
          </a:xfrm>
          <a:prstGeom prst="rect">
            <a:avLst/>
          </a:prstGeom>
        </p:spPr>
        <p:txBody>
          <a:bodyPr wrap="square">
            <a:spAutoFit/>
          </a:bodyPr>
          <a:lstStyle/>
          <a:p>
            <a:pPr>
              <a:buNone/>
            </a:pPr>
            <a:r>
              <a:rPr lang="en-US" dirty="0"/>
              <a:t>Directives are markers (such as attributes, tags, and class names) that tell AngularJS to attach a given </a:t>
            </a:r>
            <a:r>
              <a:rPr lang="en-US" dirty="0" err="1"/>
              <a:t>behaviour</a:t>
            </a:r>
            <a:r>
              <a:rPr lang="en-US" dirty="0"/>
              <a:t> to a DOM element (or transform it, replace it, etc.)</a:t>
            </a:r>
          </a:p>
          <a:p>
            <a:pPr>
              <a:buNone/>
            </a:pPr>
            <a:endParaRPr lang="en-US" dirty="0"/>
          </a:p>
          <a:p>
            <a:pPr>
              <a:buNone/>
            </a:pPr>
            <a:endParaRPr lang="en-US" dirty="0"/>
          </a:p>
          <a:p>
            <a:pPr>
              <a:buNone/>
            </a:pPr>
            <a:r>
              <a:rPr lang="en-US" dirty="0"/>
              <a:t>Some angular directives</a:t>
            </a:r>
          </a:p>
          <a:p>
            <a:pPr>
              <a:buNone/>
            </a:pPr>
            <a:endParaRPr lang="en-US" dirty="0"/>
          </a:p>
          <a:p>
            <a:pPr marL="285750" indent="-285750" fontAlgn="base">
              <a:buFont typeface="Arial" panose="020B0604020202020204" pitchFamily="34" charset="0"/>
              <a:buChar char="•"/>
            </a:pPr>
            <a:r>
              <a:rPr lang="en-US" dirty="0"/>
              <a:t>The ng-app - Bootstrapping your app and defining its scope. </a:t>
            </a:r>
          </a:p>
          <a:p>
            <a:pPr marL="285750" indent="-285750" fontAlgn="base">
              <a:buFont typeface="Arial" panose="020B0604020202020204" pitchFamily="34" charset="0"/>
              <a:buChar char="•"/>
            </a:pPr>
            <a:r>
              <a:rPr lang="en-US" dirty="0"/>
              <a:t>The ng-controller -  defines which controller will be in charge of your view.</a:t>
            </a:r>
          </a:p>
          <a:p>
            <a:pPr marL="285750" indent="-285750" fontAlgn="base">
              <a:buFont typeface="Arial" panose="020B0604020202020204" pitchFamily="34" charset="0"/>
              <a:buChar char="•"/>
            </a:pPr>
            <a:r>
              <a:rPr lang="en-US" dirty="0"/>
              <a:t>The ng-repeat - Allows for  looping through collections</a:t>
            </a:r>
          </a:p>
        </p:txBody>
      </p:sp>
    </p:spTree>
    <p:extLst>
      <p:ext uri="{BB962C8B-B14F-4D97-AF65-F5344CB8AC3E}">
        <p14:creationId xmlns:p14="http://schemas.microsoft.com/office/powerpoint/2010/main" val="51115485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Directives as Components</a:t>
            </a:r>
          </a:p>
        </p:txBody>
      </p:sp>
      <p:sp>
        <p:nvSpPr>
          <p:cNvPr id="3" name="Content Placeholder 2"/>
          <p:cNvSpPr>
            <a:spLocks noGrp="1"/>
          </p:cNvSpPr>
          <p:nvPr>
            <p:ph idx="1"/>
          </p:nvPr>
        </p:nvSpPr>
        <p:spPr/>
        <p:txBody>
          <a:bodyPr>
            <a:normAutofit fontScale="25000" lnSpcReduction="20000"/>
          </a:bodyPr>
          <a:lstStyle/>
          <a:p>
            <a:pPr>
              <a:buNone/>
            </a:pPr>
            <a:endParaRPr lang="en-US" sz="2856" dirty="0"/>
          </a:p>
        </p:txBody>
      </p:sp>
      <p:sp>
        <p:nvSpPr>
          <p:cNvPr id="4" name="Rectangle 3"/>
          <p:cNvSpPr/>
          <p:nvPr/>
        </p:nvSpPr>
        <p:spPr>
          <a:xfrm>
            <a:off x="1722437" y="1516062"/>
            <a:ext cx="8763000" cy="2585323"/>
          </a:xfrm>
          <a:prstGeom prst="rect">
            <a:avLst/>
          </a:prstGeom>
        </p:spPr>
        <p:txBody>
          <a:bodyPr wrap="square">
            <a:spAutoFit/>
          </a:bodyPr>
          <a:lstStyle/>
          <a:p>
            <a:pPr>
              <a:buNone/>
            </a:pPr>
            <a:endParaRPr lang="en-US" dirty="0"/>
          </a:p>
          <a:p>
            <a:pPr>
              <a:buNone/>
            </a:pPr>
            <a:r>
              <a:rPr lang="en-US" dirty="0"/>
              <a:t>&lt;rating max='5' model='</a:t>
            </a:r>
            <a:r>
              <a:rPr lang="en-US" dirty="0" err="1"/>
              <a:t>stars.average</a:t>
            </a:r>
            <a:r>
              <a:rPr lang="en-US" dirty="0"/>
              <a:t>'&gt;</a:t>
            </a:r>
          </a:p>
          <a:p>
            <a:pPr>
              <a:buNone/>
            </a:pPr>
            <a:endParaRPr lang="en-US" dirty="0"/>
          </a:p>
          <a:p>
            <a:pPr>
              <a:buNone/>
            </a:pPr>
            <a:r>
              <a:rPr lang="en-US" dirty="0"/>
              <a:t>&lt;tabs&gt;'&gt;</a:t>
            </a:r>
          </a:p>
          <a:p>
            <a:pPr>
              <a:buNone/>
            </a:pPr>
            <a:r>
              <a:rPr lang="en-US" dirty="0"/>
              <a:t>  	&lt;tab title='Active tab' view='...'&gt;</a:t>
            </a:r>
          </a:p>
          <a:p>
            <a:pPr lvl="1"/>
            <a:r>
              <a:rPr lang="en-US" dirty="0"/>
              <a:t>  	&lt;tab title='Inactive tab' view='...'&gt;</a:t>
            </a:r>
          </a:p>
          <a:p>
            <a:pPr>
              <a:buNone/>
            </a:pPr>
            <a:r>
              <a:rPr lang="en-US" dirty="0"/>
              <a:t>&lt;/tabs&gt;</a:t>
            </a:r>
          </a:p>
          <a:p>
            <a:pPr>
              <a:buNone/>
            </a:pPr>
            <a:endParaRPr lang="en-US" dirty="0"/>
          </a:p>
          <a:p>
            <a:pPr>
              <a:buNone/>
            </a:pPr>
            <a:r>
              <a:rPr lang="en-US" dirty="0"/>
              <a:t>&lt;tooltip content='messages.tip1</a:t>
            </a:r>
          </a:p>
        </p:txBody>
      </p:sp>
    </p:spTree>
    <p:extLst>
      <p:ext uri="{BB962C8B-B14F-4D97-AF65-F5344CB8AC3E}">
        <p14:creationId xmlns:p14="http://schemas.microsoft.com/office/powerpoint/2010/main" val="136911066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Controllers</a:t>
            </a:r>
          </a:p>
        </p:txBody>
      </p:sp>
      <p:sp>
        <p:nvSpPr>
          <p:cNvPr id="3" name="Content Placeholder 2"/>
          <p:cNvSpPr>
            <a:spLocks noGrp="1"/>
          </p:cNvSpPr>
          <p:nvPr>
            <p:ph sz="half" idx="1"/>
          </p:nvPr>
        </p:nvSpPr>
        <p:spPr>
          <a:xfrm>
            <a:off x="621823" y="1212849"/>
            <a:ext cx="7806214" cy="5484813"/>
          </a:xfrm>
        </p:spPr>
        <p:txBody>
          <a:bodyPr>
            <a:noAutofit/>
          </a:bodyPr>
          <a:lstStyle/>
          <a:p>
            <a:pPr>
              <a:buNone/>
            </a:pPr>
            <a:r>
              <a:rPr lang="en-US" sz="1200" b="1" dirty="0" err="1">
                <a:solidFill>
                  <a:schemeClr val="tx1">
                    <a:lumMod val="95000"/>
                  </a:schemeClr>
                </a:solidFill>
              </a:rPr>
              <a:t>angular.module</a:t>
            </a:r>
            <a:r>
              <a:rPr lang="en-US" sz="1200" b="1" dirty="0">
                <a:solidFill>
                  <a:schemeClr val="tx1">
                    <a:lumMod val="95000"/>
                  </a:schemeClr>
                </a:solidFill>
              </a:rPr>
              <a:t>('F1FeederApp.controllers', []).</a:t>
            </a:r>
          </a:p>
          <a:p>
            <a:pPr>
              <a:buNone/>
            </a:pPr>
            <a:r>
              <a:rPr lang="en-US" sz="1200" b="1" dirty="0">
                <a:solidFill>
                  <a:schemeClr val="tx1">
                    <a:lumMod val="95000"/>
                  </a:schemeClr>
                </a:solidFill>
              </a:rPr>
              <a:t>controller('</a:t>
            </a:r>
            <a:r>
              <a:rPr lang="en-US" sz="1200" b="1" dirty="0" err="1">
                <a:solidFill>
                  <a:schemeClr val="tx1">
                    <a:lumMod val="95000"/>
                  </a:schemeClr>
                </a:solidFill>
              </a:rPr>
              <a:t>driversController</a:t>
            </a:r>
            <a:r>
              <a:rPr lang="en-US" sz="1200" b="1" dirty="0">
                <a:solidFill>
                  <a:schemeClr val="tx1">
                    <a:lumMod val="95000"/>
                  </a:schemeClr>
                </a:solidFill>
              </a:rPr>
              <a:t>', function($scope) {</a:t>
            </a:r>
          </a:p>
          <a:p>
            <a:pPr>
              <a:buNone/>
            </a:pPr>
            <a:r>
              <a:rPr lang="en-US" sz="1200" b="1" dirty="0">
                <a:solidFill>
                  <a:schemeClr val="tx1">
                    <a:lumMod val="95000"/>
                  </a:schemeClr>
                </a:solidFill>
              </a:rPr>
              <a:t>    $</a:t>
            </a:r>
            <a:r>
              <a:rPr lang="en-US" sz="1200" b="1" dirty="0" err="1">
                <a:solidFill>
                  <a:schemeClr val="tx1">
                    <a:lumMod val="95000"/>
                  </a:schemeClr>
                </a:solidFill>
              </a:rPr>
              <a:t>scope.driversList</a:t>
            </a:r>
            <a:r>
              <a:rPr lang="en-US" sz="1200" b="1" dirty="0">
                <a:solidFill>
                  <a:schemeClr val="tx1">
                    <a:lumMod val="95000"/>
                  </a:schemeClr>
                </a:solidFill>
              </a:rPr>
              <a:t> = [</a:t>
            </a:r>
          </a:p>
          <a:p>
            <a:pPr>
              <a:buNone/>
            </a:pPr>
            <a:r>
              <a:rPr lang="en-US" sz="1200" b="1" dirty="0">
                <a:solidFill>
                  <a:schemeClr val="tx1">
                    <a:lumMod val="95000"/>
                  </a:schemeClr>
                </a:solidFill>
              </a:rPr>
              <a:t>      {</a:t>
            </a:r>
          </a:p>
          <a:p>
            <a:pPr>
              <a:buNone/>
            </a:pPr>
            <a:r>
              <a:rPr lang="en-US" sz="1200" b="1" dirty="0">
                <a:solidFill>
                  <a:schemeClr val="tx1">
                    <a:lumMod val="95000"/>
                  </a:schemeClr>
                </a:solidFill>
              </a:rPr>
              <a:t>         Driver: {</a:t>
            </a:r>
          </a:p>
          <a:p>
            <a:pPr>
              <a:buNone/>
            </a:pPr>
            <a:r>
              <a:rPr lang="en-US" sz="1200" b="1" dirty="0">
                <a:solidFill>
                  <a:schemeClr val="tx1">
                    <a:lumMod val="95000"/>
                  </a:schemeClr>
                </a:solidFill>
              </a:rPr>
              <a:t>              </a:t>
            </a:r>
            <a:r>
              <a:rPr lang="en-US" sz="1200" b="1" dirty="0" err="1">
                <a:solidFill>
                  <a:schemeClr val="tx1">
                    <a:lumMod val="95000"/>
                  </a:schemeClr>
                </a:solidFill>
              </a:rPr>
              <a:t>givenName</a:t>
            </a:r>
            <a:r>
              <a:rPr lang="en-US" sz="1200" b="1" dirty="0">
                <a:solidFill>
                  <a:schemeClr val="tx1">
                    <a:lumMod val="95000"/>
                  </a:schemeClr>
                </a:solidFill>
              </a:rPr>
              <a:t>: ‘Aarush,</a:t>
            </a:r>
          </a:p>
          <a:p>
            <a:pPr>
              <a:buNone/>
            </a:pPr>
            <a:r>
              <a:rPr lang="en-US" sz="1200" b="1" dirty="0">
                <a:solidFill>
                  <a:schemeClr val="tx1">
                    <a:lumMod val="95000"/>
                  </a:schemeClr>
                </a:solidFill>
              </a:rPr>
              <a:t>              </a:t>
            </a:r>
            <a:r>
              <a:rPr lang="en-US" sz="1200" b="1" dirty="0" err="1">
                <a:solidFill>
                  <a:schemeClr val="tx1">
                    <a:lumMod val="95000"/>
                  </a:schemeClr>
                </a:solidFill>
              </a:rPr>
              <a:t>familyName</a:t>
            </a:r>
            <a:r>
              <a:rPr lang="en-US" sz="1200" b="1" dirty="0">
                <a:solidFill>
                  <a:schemeClr val="tx1">
                    <a:lumMod val="95000"/>
                  </a:schemeClr>
                </a:solidFill>
              </a:rPr>
              <a:t>: ‘Tambade'</a:t>
            </a:r>
          </a:p>
          <a:p>
            <a:pPr>
              <a:buNone/>
            </a:pPr>
            <a:r>
              <a:rPr lang="en-US" sz="1200" b="1" dirty="0">
                <a:solidFill>
                  <a:schemeClr val="tx1">
                    <a:lumMod val="95000"/>
                  </a:schemeClr>
                </a:solidFill>
              </a:rPr>
              <a:t>          },</a:t>
            </a:r>
          </a:p>
          <a:p>
            <a:pPr>
              <a:buNone/>
            </a:pPr>
            <a:r>
              <a:rPr lang="en-US" sz="1200" b="1" dirty="0">
                <a:solidFill>
                  <a:schemeClr val="tx1">
                    <a:lumMod val="95000"/>
                  </a:schemeClr>
                </a:solidFill>
              </a:rPr>
              <a:t>          points: 322,</a:t>
            </a:r>
          </a:p>
          <a:p>
            <a:pPr>
              <a:buNone/>
            </a:pPr>
            <a:r>
              <a:rPr lang="en-US" sz="1200" b="1" dirty="0">
                <a:solidFill>
                  <a:schemeClr val="tx1">
                    <a:lumMod val="95000"/>
                  </a:schemeClr>
                </a:solidFill>
              </a:rPr>
              <a:t>          nationality: “Indian",</a:t>
            </a:r>
          </a:p>
          <a:p>
            <a:pPr>
              <a:buNone/>
            </a:pPr>
            <a:r>
              <a:rPr lang="en-US" sz="1200" b="1" dirty="0">
                <a:solidFill>
                  <a:schemeClr val="tx1">
                    <a:lumMod val="95000"/>
                  </a:schemeClr>
                </a:solidFill>
              </a:rPr>
              <a:t>          Constructors: [</a:t>
            </a:r>
          </a:p>
          <a:p>
            <a:pPr>
              <a:buNone/>
            </a:pPr>
            <a:r>
              <a:rPr lang="en-US" sz="1200" b="1" dirty="0">
                <a:solidFill>
                  <a:schemeClr val="tx1">
                    <a:lumMod val="95000"/>
                  </a:schemeClr>
                </a:solidFill>
              </a:rPr>
              <a:t>              {name: "Red Bull"}</a:t>
            </a:r>
          </a:p>
          <a:p>
            <a:pPr>
              <a:buNone/>
            </a:pPr>
            <a:r>
              <a:rPr lang="en-US" sz="1200" b="1" dirty="0">
                <a:solidFill>
                  <a:schemeClr val="tx1">
                    <a:lumMod val="95000"/>
                  </a:schemeClr>
                </a:solidFill>
              </a:rPr>
              <a:t>          ]</a:t>
            </a:r>
          </a:p>
          <a:p>
            <a:pPr>
              <a:buNone/>
            </a:pPr>
            <a:r>
              <a:rPr lang="en-US" sz="1200" b="1" dirty="0">
                <a:solidFill>
                  <a:schemeClr val="tx1">
                    <a:lumMod val="95000"/>
                  </a:schemeClr>
                </a:solidFill>
              </a:rPr>
              <a:t>      },</a:t>
            </a:r>
          </a:p>
          <a:p>
            <a:pPr>
              <a:buNone/>
            </a:pPr>
            <a:r>
              <a:rPr lang="en-US" sz="1200" b="1" dirty="0">
                <a:solidFill>
                  <a:schemeClr val="tx1">
                    <a:lumMod val="95000"/>
                  </a:schemeClr>
                </a:solidFill>
              </a:rPr>
              <a:t>      {</a:t>
            </a:r>
          </a:p>
          <a:p>
            <a:pPr>
              <a:buNone/>
            </a:pPr>
            <a:r>
              <a:rPr lang="en-US" sz="1200" b="1" dirty="0">
                <a:solidFill>
                  <a:schemeClr val="tx1">
                    <a:lumMod val="95000"/>
                  </a:schemeClr>
                </a:solidFill>
              </a:rPr>
              <a:t>          Driver: {</a:t>
            </a:r>
          </a:p>
          <a:p>
            <a:pPr>
              <a:buNone/>
            </a:pPr>
            <a:r>
              <a:rPr lang="en-US" sz="1200" b="1" dirty="0">
                <a:solidFill>
                  <a:schemeClr val="tx1">
                    <a:lumMod val="95000"/>
                  </a:schemeClr>
                </a:solidFill>
              </a:rPr>
              <a:t>          </a:t>
            </a:r>
            <a:r>
              <a:rPr lang="en-US" sz="1200" b="1" dirty="0" err="1">
                <a:solidFill>
                  <a:schemeClr val="tx1">
                    <a:lumMod val="95000"/>
                  </a:schemeClr>
                </a:solidFill>
              </a:rPr>
              <a:t>givenName</a:t>
            </a:r>
            <a:r>
              <a:rPr lang="en-US" sz="1200" b="1" dirty="0">
                <a:solidFill>
                  <a:schemeClr val="tx1">
                    <a:lumMod val="95000"/>
                  </a:schemeClr>
                </a:solidFill>
              </a:rPr>
              <a:t>: ‘</a:t>
            </a:r>
            <a:r>
              <a:rPr lang="en-US" sz="1200" b="1" dirty="0" err="1">
                <a:solidFill>
                  <a:schemeClr val="tx1">
                    <a:lumMod val="95000"/>
                  </a:schemeClr>
                </a:solidFill>
              </a:rPr>
              <a:t>Ojas</a:t>
            </a:r>
            <a:r>
              <a:rPr lang="en-US" sz="1200" b="1" dirty="0">
                <a:solidFill>
                  <a:schemeClr val="tx1">
                    <a:lumMod val="95000"/>
                  </a:schemeClr>
                </a:solidFill>
              </a:rPr>
              <a:t>,</a:t>
            </a:r>
          </a:p>
          <a:p>
            <a:pPr>
              <a:buNone/>
            </a:pPr>
            <a:r>
              <a:rPr lang="en-US" sz="1200" b="1" dirty="0">
                <a:solidFill>
                  <a:schemeClr val="tx1">
                    <a:lumMod val="95000"/>
                  </a:schemeClr>
                </a:solidFill>
              </a:rPr>
              <a:t>              </a:t>
            </a:r>
            <a:r>
              <a:rPr lang="en-US" sz="1200" b="1" dirty="0" err="1">
                <a:solidFill>
                  <a:schemeClr val="tx1">
                    <a:lumMod val="95000"/>
                  </a:schemeClr>
                </a:solidFill>
              </a:rPr>
              <a:t>familyName</a:t>
            </a:r>
            <a:r>
              <a:rPr lang="en-US" sz="1200" b="1" dirty="0">
                <a:solidFill>
                  <a:schemeClr val="tx1">
                    <a:lumMod val="95000"/>
                  </a:schemeClr>
                </a:solidFill>
              </a:rPr>
              <a:t>: ‘Tambade'</a:t>
            </a:r>
          </a:p>
          <a:p>
            <a:pPr>
              <a:buNone/>
            </a:pPr>
            <a:r>
              <a:rPr lang="en-US" sz="1200" b="1" dirty="0">
                <a:solidFill>
                  <a:schemeClr val="tx1">
                    <a:lumMod val="95000"/>
                  </a:schemeClr>
                </a:solidFill>
              </a:rPr>
              <a:t>          },</a:t>
            </a:r>
          </a:p>
          <a:p>
            <a:pPr>
              <a:buNone/>
            </a:pPr>
            <a:r>
              <a:rPr lang="en-US" sz="1200" b="1" dirty="0">
                <a:solidFill>
                  <a:schemeClr val="tx1">
                    <a:lumMod val="95000"/>
                  </a:schemeClr>
                </a:solidFill>
              </a:rPr>
              <a:t>          points: 207,</a:t>
            </a:r>
          </a:p>
          <a:p>
            <a:pPr>
              <a:buNone/>
            </a:pPr>
            <a:r>
              <a:rPr lang="en-US" sz="1200" b="1" dirty="0">
                <a:solidFill>
                  <a:schemeClr val="tx1">
                    <a:lumMod val="95000"/>
                  </a:schemeClr>
                </a:solidFill>
              </a:rPr>
              <a:t>          nationality: “Indian",</a:t>
            </a:r>
          </a:p>
          <a:p>
            <a:pPr>
              <a:buNone/>
            </a:pPr>
            <a:r>
              <a:rPr lang="en-US" sz="1200" b="1" dirty="0">
                <a:solidFill>
                  <a:schemeClr val="tx1">
                    <a:lumMod val="95000"/>
                  </a:schemeClr>
                </a:solidFill>
              </a:rPr>
              <a:t>          Constructors: [</a:t>
            </a:r>
          </a:p>
          <a:p>
            <a:pPr>
              <a:buNone/>
            </a:pPr>
            <a:r>
              <a:rPr lang="en-US" sz="1200" b="1" dirty="0">
                <a:solidFill>
                  <a:schemeClr val="tx1">
                    <a:lumMod val="95000"/>
                  </a:schemeClr>
                </a:solidFill>
              </a:rPr>
              <a:t>              {name: "Ferrari"}</a:t>
            </a:r>
          </a:p>
          <a:p>
            <a:pPr>
              <a:buNone/>
            </a:pPr>
            <a:r>
              <a:rPr lang="en-US" sz="1200" b="1" dirty="0">
                <a:solidFill>
                  <a:schemeClr val="tx1">
                    <a:lumMod val="95000"/>
                  </a:schemeClr>
                </a:solidFill>
              </a:rPr>
              <a:t>          ]</a:t>
            </a:r>
          </a:p>
          <a:p>
            <a:pPr>
              <a:buNone/>
            </a:pPr>
            <a:r>
              <a:rPr lang="en-US" sz="1200" b="1" dirty="0">
                <a:solidFill>
                  <a:schemeClr val="tx1">
                    <a:lumMod val="95000"/>
                  </a:schemeClr>
                </a:solidFill>
              </a:rPr>
              <a:t>      }</a:t>
            </a:r>
          </a:p>
          <a:p>
            <a:pPr>
              <a:buNone/>
            </a:pPr>
            <a:r>
              <a:rPr lang="en-US" sz="1200" b="1" dirty="0">
                <a:solidFill>
                  <a:schemeClr val="tx1">
                    <a:lumMod val="95000"/>
                  </a:schemeClr>
                </a:solidFill>
              </a:rPr>
              <a:t>    ];</a:t>
            </a:r>
          </a:p>
          <a:p>
            <a:pPr>
              <a:buNone/>
            </a:pPr>
            <a:r>
              <a:rPr lang="en-US" sz="1200" b="1" dirty="0">
                <a:solidFill>
                  <a:schemeClr val="tx1">
                    <a:lumMod val="95000"/>
                  </a:schemeClr>
                </a:solidFill>
              </a:rPr>
              <a:t>});</a:t>
            </a:r>
          </a:p>
        </p:txBody>
      </p:sp>
      <p:sp>
        <p:nvSpPr>
          <p:cNvPr id="4" name="Content Placeholder 3"/>
          <p:cNvSpPr>
            <a:spLocks noGrp="1"/>
          </p:cNvSpPr>
          <p:nvPr>
            <p:ph sz="half" idx="2"/>
          </p:nvPr>
        </p:nvSpPr>
        <p:spPr>
          <a:xfrm>
            <a:off x="6321875" y="1632056"/>
            <a:ext cx="5492776" cy="975780"/>
          </a:xfrm>
        </p:spPr>
        <p:txBody>
          <a:bodyPr/>
          <a:lstStyle/>
          <a:p>
            <a:r>
              <a:rPr lang="en-US" dirty="0"/>
              <a:t>The $scope variable – Link your controllers and view</a:t>
            </a:r>
          </a:p>
        </p:txBody>
      </p:sp>
    </p:spTree>
    <p:extLst>
      <p:ext uri="{BB962C8B-B14F-4D97-AF65-F5344CB8AC3E}">
        <p14:creationId xmlns:p14="http://schemas.microsoft.com/office/powerpoint/2010/main" val="3709163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App.js</a:t>
            </a:r>
          </a:p>
        </p:txBody>
      </p:sp>
      <p:sp>
        <p:nvSpPr>
          <p:cNvPr id="6" name="Content Placeholder 5"/>
          <p:cNvSpPr>
            <a:spLocks noGrp="1"/>
          </p:cNvSpPr>
          <p:nvPr>
            <p:ph idx="1"/>
          </p:nvPr>
        </p:nvSpPr>
        <p:spPr/>
        <p:txBody>
          <a:bodyPr/>
          <a:lstStyle/>
          <a:p>
            <a:pPr>
              <a:buNone/>
            </a:pPr>
            <a:endParaRPr lang="en-US" dirty="0"/>
          </a:p>
        </p:txBody>
      </p:sp>
      <p:sp>
        <p:nvSpPr>
          <p:cNvPr id="2" name="Rectangle 1"/>
          <p:cNvSpPr/>
          <p:nvPr/>
        </p:nvSpPr>
        <p:spPr>
          <a:xfrm>
            <a:off x="1417637" y="1897062"/>
            <a:ext cx="10210800" cy="1815882"/>
          </a:xfrm>
          <a:prstGeom prst="rect">
            <a:avLst/>
          </a:prstGeom>
        </p:spPr>
        <p:txBody>
          <a:bodyPr wrap="square">
            <a:spAutoFit/>
          </a:bodyPr>
          <a:lstStyle/>
          <a:p>
            <a:pPr>
              <a:buNone/>
            </a:pPr>
            <a:r>
              <a:rPr lang="en-US" sz="2800" dirty="0" err="1"/>
              <a:t>angular.module</a:t>
            </a:r>
            <a:r>
              <a:rPr lang="en-US" sz="2800" dirty="0"/>
              <a:t>('F1FeederApp', [  'F1FeederApp.controllers‘ ]);</a:t>
            </a:r>
          </a:p>
          <a:p>
            <a:pPr>
              <a:buNone/>
            </a:pPr>
            <a:endParaRPr lang="en-US" sz="2800" dirty="0"/>
          </a:p>
          <a:p>
            <a:pPr>
              <a:buNone/>
            </a:pPr>
            <a:r>
              <a:rPr lang="en-US" sz="2800" dirty="0"/>
              <a:t> 	Initializes our app and register the modules on which it depends</a:t>
            </a:r>
          </a:p>
        </p:txBody>
      </p:sp>
    </p:spTree>
    <p:extLst>
      <p:ext uri="{BB962C8B-B14F-4D97-AF65-F5344CB8AC3E}">
        <p14:creationId xmlns:p14="http://schemas.microsoft.com/office/powerpoint/2010/main" val="37433878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Index.html</a:t>
            </a:r>
          </a:p>
        </p:txBody>
      </p:sp>
      <p:sp>
        <p:nvSpPr>
          <p:cNvPr id="3" name="Content Placeholder 2"/>
          <p:cNvSpPr>
            <a:spLocks noGrp="1"/>
          </p:cNvSpPr>
          <p:nvPr>
            <p:ph idx="1"/>
          </p:nvPr>
        </p:nvSpPr>
        <p:spPr/>
        <p:txBody>
          <a:bodyPr>
            <a:noAutofit/>
          </a:bodyPr>
          <a:lstStyle/>
          <a:p>
            <a:pPr>
              <a:buNone/>
            </a:pPr>
            <a:endParaRPr lang="en-US" sz="1071" dirty="0"/>
          </a:p>
        </p:txBody>
      </p:sp>
      <p:sp>
        <p:nvSpPr>
          <p:cNvPr id="4" name="Rectangle 3"/>
          <p:cNvSpPr/>
          <p:nvPr/>
        </p:nvSpPr>
        <p:spPr>
          <a:xfrm>
            <a:off x="3779837" y="295274"/>
            <a:ext cx="7816850" cy="6247864"/>
          </a:xfrm>
          <a:prstGeom prst="rect">
            <a:avLst/>
          </a:prstGeom>
        </p:spPr>
        <p:txBody>
          <a:bodyPr wrap="square">
            <a:spAutoFit/>
          </a:bodyPr>
          <a:lstStyle/>
          <a:p>
            <a:pPr>
              <a:buNone/>
            </a:pPr>
            <a:endParaRPr lang="en-US" sz="1600" dirty="0"/>
          </a:p>
          <a:p>
            <a:pPr>
              <a:buNone/>
            </a:pPr>
            <a:r>
              <a:rPr lang="en-US" sz="1600" dirty="0"/>
              <a:t>&lt;body ng-app="F1FeederApp" ng-controller="</a:t>
            </a:r>
            <a:r>
              <a:rPr lang="en-US" sz="1600" dirty="0" err="1"/>
              <a:t>driversController</a:t>
            </a:r>
            <a:r>
              <a:rPr lang="en-US" sz="1600" dirty="0"/>
              <a:t>"&gt;</a:t>
            </a:r>
          </a:p>
          <a:p>
            <a:pPr>
              <a:buNone/>
            </a:pPr>
            <a:r>
              <a:rPr lang="en-US" sz="1600" dirty="0"/>
              <a:t>  &lt;table&gt;</a:t>
            </a:r>
          </a:p>
          <a:p>
            <a:pPr>
              <a:buNone/>
            </a:pPr>
            <a:r>
              <a:rPr lang="en-US" sz="1600" dirty="0"/>
              <a:t>    &lt;</a:t>
            </a:r>
            <a:r>
              <a:rPr lang="en-US" sz="1600" dirty="0" err="1"/>
              <a:t>thead</a:t>
            </a:r>
            <a:r>
              <a:rPr lang="en-US" sz="1600" dirty="0"/>
              <a:t>&gt;</a:t>
            </a:r>
          </a:p>
          <a:p>
            <a:pPr>
              <a:buNone/>
            </a:pPr>
            <a:r>
              <a:rPr lang="en-US" sz="1600" dirty="0"/>
              <a:t>      &lt;</a:t>
            </a:r>
            <a:r>
              <a:rPr lang="en-US" sz="1600" dirty="0" err="1"/>
              <a:t>tr</a:t>
            </a:r>
            <a:r>
              <a:rPr lang="en-US" sz="1600" dirty="0"/>
              <a:t>&gt;&lt;</a:t>
            </a:r>
            <a:r>
              <a:rPr lang="en-US" sz="1600" dirty="0" err="1"/>
              <a:t>th</a:t>
            </a:r>
            <a:r>
              <a:rPr lang="en-US" sz="1600" dirty="0"/>
              <a:t> </a:t>
            </a:r>
            <a:r>
              <a:rPr lang="en-US" sz="1600" dirty="0" err="1"/>
              <a:t>colspan</a:t>
            </a:r>
            <a:r>
              <a:rPr lang="en-US" sz="1600" dirty="0"/>
              <a:t>="4"&gt;Drivers Championship Standings&lt;/</a:t>
            </a:r>
            <a:r>
              <a:rPr lang="en-US" sz="1600" dirty="0" err="1"/>
              <a:t>th</a:t>
            </a:r>
            <a:r>
              <a:rPr lang="en-US" sz="1600" dirty="0"/>
              <a:t>&gt;&lt;/</a:t>
            </a:r>
            <a:r>
              <a:rPr lang="en-US" sz="1600" dirty="0" err="1"/>
              <a:t>tr</a:t>
            </a:r>
            <a:r>
              <a:rPr lang="en-US" sz="1600" dirty="0"/>
              <a:t>&gt;</a:t>
            </a:r>
          </a:p>
          <a:p>
            <a:pPr>
              <a:buNone/>
            </a:pPr>
            <a:r>
              <a:rPr lang="en-US" sz="1600" dirty="0"/>
              <a:t>    &lt;/</a:t>
            </a:r>
            <a:r>
              <a:rPr lang="en-US" sz="1600" dirty="0" err="1"/>
              <a:t>thead</a:t>
            </a:r>
            <a:r>
              <a:rPr lang="en-US" sz="1600" dirty="0"/>
              <a:t>&gt;</a:t>
            </a:r>
          </a:p>
          <a:p>
            <a:pPr>
              <a:buNone/>
            </a:pPr>
            <a:r>
              <a:rPr lang="en-US" sz="1600" dirty="0"/>
              <a:t>    &lt;</a:t>
            </a:r>
            <a:r>
              <a:rPr lang="en-US" sz="1600" dirty="0" err="1"/>
              <a:t>tbody</a:t>
            </a:r>
            <a:r>
              <a:rPr lang="en-US" sz="1600" dirty="0"/>
              <a:t>&gt;</a:t>
            </a:r>
          </a:p>
          <a:p>
            <a:pPr>
              <a:buNone/>
            </a:pPr>
            <a:r>
              <a:rPr lang="en-US" sz="1600" dirty="0"/>
              <a:t>      &lt;</a:t>
            </a:r>
            <a:r>
              <a:rPr lang="en-US" sz="1600" dirty="0" err="1"/>
              <a:t>tr</a:t>
            </a:r>
            <a:r>
              <a:rPr lang="en-US" sz="1600" dirty="0"/>
              <a:t> ng-repeat="driver in </a:t>
            </a:r>
            <a:r>
              <a:rPr lang="en-US" sz="1600" dirty="0" err="1"/>
              <a:t>driversList</a:t>
            </a:r>
            <a:r>
              <a:rPr lang="en-US" sz="1600" dirty="0"/>
              <a:t>"&gt;</a:t>
            </a:r>
          </a:p>
          <a:p>
            <a:pPr>
              <a:buNone/>
            </a:pPr>
            <a:r>
              <a:rPr lang="en-US" sz="1600" dirty="0"/>
              <a:t>        &lt;td&gt;{{$index + 1}}&lt;/td&gt;</a:t>
            </a:r>
          </a:p>
          <a:p>
            <a:pPr>
              <a:buNone/>
            </a:pPr>
            <a:r>
              <a:rPr lang="en-US" sz="1600" dirty="0"/>
              <a:t>        &lt;td&gt;</a:t>
            </a:r>
          </a:p>
          <a:p>
            <a:pPr>
              <a:buNone/>
            </a:pPr>
            <a:r>
              <a:rPr lang="en-US" sz="1600" dirty="0"/>
              <a:t>          &lt;</a:t>
            </a:r>
            <a:r>
              <a:rPr lang="en-US" sz="1600" dirty="0" err="1"/>
              <a:t>img</a:t>
            </a:r>
            <a:r>
              <a:rPr lang="en-US" sz="1600" dirty="0"/>
              <a:t> </a:t>
            </a:r>
            <a:r>
              <a:rPr lang="en-US" sz="1600" dirty="0" err="1"/>
              <a:t>src</a:t>
            </a:r>
            <a:r>
              <a:rPr lang="en-US" sz="1600" dirty="0"/>
              <a:t>="</a:t>
            </a:r>
            <a:r>
              <a:rPr lang="en-US" sz="1600" dirty="0" err="1"/>
              <a:t>img</a:t>
            </a:r>
            <a:r>
              <a:rPr lang="en-US" sz="1600" dirty="0"/>
              <a:t>/flags/{{</a:t>
            </a:r>
            <a:r>
              <a:rPr lang="en-US" sz="1600" dirty="0" err="1"/>
              <a:t>driver.Driver.nationality</a:t>
            </a:r>
            <a:r>
              <a:rPr lang="en-US" sz="1600" dirty="0"/>
              <a:t>}}.</a:t>
            </a:r>
            <a:r>
              <a:rPr lang="en-US" sz="1600" dirty="0" err="1"/>
              <a:t>png</a:t>
            </a:r>
            <a:r>
              <a:rPr lang="en-US" sz="1600" dirty="0"/>
              <a:t>" /&gt;</a:t>
            </a:r>
          </a:p>
          <a:p>
            <a:pPr>
              <a:buNone/>
            </a:pPr>
            <a:r>
              <a:rPr lang="en-US" sz="1600" dirty="0"/>
              <a:t>          {{</a:t>
            </a:r>
            <a:r>
              <a:rPr lang="en-US" sz="1600" dirty="0" err="1"/>
              <a:t>driver.Driver.givenName</a:t>
            </a:r>
            <a:r>
              <a:rPr lang="en-US" sz="1600" dirty="0"/>
              <a:t>}}&amp;</a:t>
            </a:r>
            <a:r>
              <a:rPr lang="en-US" sz="1600" dirty="0" err="1"/>
              <a:t>nbsp</a:t>
            </a:r>
            <a:r>
              <a:rPr lang="en-US" sz="1600" dirty="0"/>
              <a:t>;{{</a:t>
            </a:r>
            <a:r>
              <a:rPr lang="en-US" sz="1600" dirty="0" err="1"/>
              <a:t>driver.Driver.familyName</a:t>
            </a:r>
            <a:r>
              <a:rPr lang="en-US" sz="1600" dirty="0"/>
              <a:t>}}</a:t>
            </a:r>
          </a:p>
          <a:p>
            <a:pPr>
              <a:buNone/>
            </a:pPr>
            <a:r>
              <a:rPr lang="en-US" sz="1600" dirty="0"/>
              <a:t>        &lt;/td&gt;</a:t>
            </a:r>
          </a:p>
          <a:p>
            <a:pPr>
              <a:buNone/>
            </a:pPr>
            <a:r>
              <a:rPr lang="en-US" sz="1600" dirty="0"/>
              <a:t>        &lt;td&gt;{{</a:t>
            </a:r>
            <a:r>
              <a:rPr lang="en-US" sz="1600" dirty="0" err="1"/>
              <a:t>driver.Constructors</a:t>
            </a:r>
            <a:r>
              <a:rPr lang="en-US" sz="1600" dirty="0"/>
              <a:t>[0].name}}&lt;/td&gt;</a:t>
            </a:r>
          </a:p>
          <a:p>
            <a:pPr>
              <a:buNone/>
            </a:pPr>
            <a:r>
              <a:rPr lang="en-US" sz="1600" dirty="0"/>
              <a:t>        &lt;td&gt;{{</a:t>
            </a:r>
            <a:r>
              <a:rPr lang="en-US" sz="1600" dirty="0" err="1"/>
              <a:t>driver.points</a:t>
            </a:r>
            <a:r>
              <a:rPr lang="en-US" sz="1600" dirty="0"/>
              <a:t>}}&lt;/td&gt;</a:t>
            </a:r>
          </a:p>
          <a:p>
            <a:pPr>
              <a:buNone/>
            </a:pPr>
            <a:r>
              <a:rPr lang="en-US" sz="1600" dirty="0"/>
              <a:t>      &lt;/</a:t>
            </a:r>
            <a:r>
              <a:rPr lang="en-US" sz="1600" dirty="0" err="1"/>
              <a:t>tr</a:t>
            </a:r>
            <a:r>
              <a:rPr lang="en-US" sz="1600" dirty="0"/>
              <a:t>&gt;</a:t>
            </a:r>
          </a:p>
          <a:p>
            <a:pPr>
              <a:buNone/>
            </a:pPr>
            <a:r>
              <a:rPr lang="en-US" sz="1600" dirty="0"/>
              <a:t>    &lt;/</a:t>
            </a:r>
            <a:r>
              <a:rPr lang="en-US" sz="1600" dirty="0" err="1"/>
              <a:t>tbody</a:t>
            </a:r>
            <a:r>
              <a:rPr lang="en-US" sz="1600" dirty="0"/>
              <a:t>&gt;</a:t>
            </a:r>
          </a:p>
          <a:p>
            <a:pPr>
              <a:buNone/>
            </a:pPr>
            <a:r>
              <a:rPr lang="en-US" sz="1600" dirty="0"/>
              <a:t>  &lt;/table&gt;</a:t>
            </a:r>
          </a:p>
          <a:p>
            <a:pPr>
              <a:buNone/>
            </a:pPr>
            <a:r>
              <a:rPr lang="en-US" sz="1600" dirty="0"/>
              <a:t>  &lt;script </a:t>
            </a:r>
            <a:r>
              <a:rPr lang="en-US" sz="1600" dirty="0" err="1"/>
              <a:t>src</a:t>
            </a:r>
            <a:r>
              <a:rPr lang="en-US" sz="1600" dirty="0"/>
              <a:t>="</a:t>
            </a:r>
            <a:r>
              <a:rPr lang="en-US" sz="1600" dirty="0" err="1"/>
              <a:t>bower_components</a:t>
            </a:r>
            <a:r>
              <a:rPr lang="en-US" sz="1600" dirty="0"/>
              <a:t>/angular/angular.js"&gt;&lt;/script&gt;</a:t>
            </a:r>
          </a:p>
          <a:p>
            <a:pPr>
              <a:buNone/>
            </a:pPr>
            <a:r>
              <a:rPr lang="en-US" sz="1600" dirty="0"/>
              <a:t>  &lt;script </a:t>
            </a:r>
            <a:r>
              <a:rPr lang="en-US" sz="1600" dirty="0" err="1"/>
              <a:t>src</a:t>
            </a:r>
            <a:r>
              <a:rPr lang="en-US" sz="1600" dirty="0"/>
              <a:t>="</a:t>
            </a:r>
            <a:r>
              <a:rPr lang="en-US" sz="1600" dirty="0" err="1"/>
              <a:t>bower_components</a:t>
            </a:r>
            <a:r>
              <a:rPr lang="en-US" sz="1600" dirty="0"/>
              <a:t>/angular-route/angular-route.js"&gt;&lt;/script&gt;</a:t>
            </a:r>
          </a:p>
          <a:p>
            <a:pPr>
              <a:buNone/>
            </a:pPr>
            <a:r>
              <a:rPr lang="en-US" sz="1600" dirty="0"/>
              <a:t>  &lt;script </a:t>
            </a:r>
            <a:r>
              <a:rPr lang="en-US" sz="1600" dirty="0" err="1"/>
              <a:t>src</a:t>
            </a:r>
            <a:r>
              <a:rPr lang="en-US" sz="1600" dirty="0"/>
              <a:t>="</a:t>
            </a:r>
            <a:r>
              <a:rPr lang="en-US" sz="1600" dirty="0" err="1"/>
              <a:t>js</a:t>
            </a:r>
            <a:r>
              <a:rPr lang="en-US" sz="1600" dirty="0"/>
              <a:t>/app.js"&gt;&lt;/script&gt;</a:t>
            </a:r>
          </a:p>
          <a:p>
            <a:pPr>
              <a:buNone/>
            </a:pPr>
            <a:r>
              <a:rPr lang="en-US" sz="1600" dirty="0"/>
              <a:t>  &lt;script </a:t>
            </a:r>
            <a:r>
              <a:rPr lang="en-US" sz="1600" dirty="0" err="1"/>
              <a:t>src</a:t>
            </a:r>
            <a:r>
              <a:rPr lang="en-US" sz="1600" dirty="0"/>
              <a:t>="</a:t>
            </a:r>
            <a:r>
              <a:rPr lang="en-US" sz="1600" dirty="0" err="1"/>
              <a:t>js</a:t>
            </a:r>
            <a:r>
              <a:rPr lang="en-US" sz="1600" dirty="0"/>
              <a:t>/services.js"&gt;&lt;/script&gt;</a:t>
            </a:r>
          </a:p>
          <a:p>
            <a:pPr>
              <a:buNone/>
            </a:pPr>
            <a:r>
              <a:rPr lang="en-US" sz="1600" dirty="0"/>
              <a:t>  &lt;script </a:t>
            </a:r>
            <a:r>
              <a:rPr lang="en-US" sz="1600" dirty="0" err="1"/>
              <a:t>src</a:t>
            </a:r>
            <a:r>
              <a:rPr lang="en-US" sz="1600" dirty="0"/>
              <a:t>="</a:t>
            </a:r>
            <a:r>
              <a:rPr lang="en-US" sz="1600" dirty="0" err="1"/>
              <a:t>js</a:t>
            </a:r>
            <a:r>
              <a:rPr lang="en-US" sz="1600" dirty="0"/>
              <a:t>/controllers.js"&gt;&lt;/script&gt;</a:t>
            </a:r>
          </a:p>
          <a:p>
            <a:pPr>
              <a:buNone/>
            </a:pPr>
            <a:r>
              <a:rPr lang="en-US" sz="1600" dirty="0"/>
              <a:t>&lt;/body&gt;</a:t>
            </a:r>
          </a:p>
          <a:p>
            <a:pPr>
              <a:buNone/>
            </a:pPr>
            <a:r>
              <a:rPr lang="en-US" sz="1600" dirty="0"/>
              <a:t>&lt;/html&gt;</a:t>
            </a:r>
          </a:p>
        </p:txBody>
      </p:sp>
    </p:spTree>
    <p:extLst>
      <p:ext uri="{BB962C8B-B14F-4D97-AF65-F5344CB8AC3E}">
        <p14:creationId xmlns:p14="http://schemas.microsoft.com/office/powerpoint/2010/main" val="153397575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Loading data from the server(services.js)</a:t>
            </a:r>
          </a:p>
        </p:txBody>
      </p:sp>
      <p:sp>
        <p:nvSpPr>
          <p:cNvPr id="4" name="Content Placeholder 3"/>
          <p:cNvSpPr>
            <a:spLocks noGrp="1"/>
          </p:cNvSpPr>
          <p:nvPr>
            <p:ph sz="half" idx="1"/>
          </p:nvPr>
        </p:nvSpPr>
        <p:spPr/>
        <p:txBody>
          <a:bodyPr>
            <a:noAutofit/>
          </a:bodyPr>
          <a:lstStyle/>
          <a:p>
            <a:pPr>
              <a:buNone/>
            </a:pPr>
            <a:r>
              <a:rPr lang="en-US" sz="1600" dirty="0" err="1"/>
              <a:t>angular.module</a:t>
            </a:r>
            <a:r>
              <a:rPr lang="en-US" sz="1600" dirty="0"/>
              <a:t>('F1FeederApp.services', []).</a:t>
            </a:r>
          </a:p>
          <a:p>
            <a:pPr>
              <a:buNone/>
            </a:pPr>
            <a:r>
              <a:rPr lang="en-US" sz="1600" dirty="0"/>
              <a:t>  factory(‘</a:t>
            </a:r>
            <a:r>
              <a:rPr lang="en-US" sz="1600" dirty="0" err="1"/>
              <a:t>TFLAPIservice</a:t>
            </a:r>
            <a:r>
              <a:rPr lang="en-US" sz="1600" dirty="0"/>
              <a:t>', function($http) {</a:t>
            </a:r>
          </a:p>
          <a:p>
            <a:pPr>
              <a:buNone/>
            </a:pPr>
            <a:endParaRPr lang="en-US" sz="1600" dirty="0"/>
          </a:p>
          <a:p>
            <a:pPr>
              <a:buNone/>
            </a:pPr>
            <a:r>
              <a:rPr lang="en-US" sz="1600" dirty="0"/>
              <a:t>    </a:t>
            </a:r>
            <a:r>
              <a:rPr lang="en-US" sz="1600" dirty="0" err="1"/>
              <a:t>var</a:t>
            </a:r>
            <a:r>
              <a:rPr lang="en-US" sz="1600" dirty="0"/>
              <a:t> </a:t>
            </a:r>
            <a:r>
              <a:rPr lang="en-US" sz="1600" dirty="0" err="1"/>
              <a:t>ergastAPI</a:t>
            </a:r>
            <a:r>
              <a:rPr lang="en-US" sz="1600" dirty="0"/>
              <a:t> = {};</a:t>
            </a:r>
          </a:p>
          <a:p>
            <a:pPr>
              <a:buNone/>
            </a:pPr>
            <a:endParaRPr lang="en-US" sz="1600" dirty="0"/>
          </a:p>
          <a:p>
            <a:pPr>
              <a:buNone/>
            </a:pPr>
            <a:r>
              <a:rPr lang="en-US" sz="1600" dirty="0"/>
              <a:t>    </a:t>
            </a:r>
            <a:r>
              <a:rPr lang="en-US" sz="1600" dirty="0" err="1"/>
              <a:t>ergastAPI.getDrivers</a:t>
            </a:r>
            <a:r>
              <a:rPr lang="en-US" sz="1600" dirty="0"/>
              <a:t> = function() {</a:t>
            </a:r>
          </a:p>
          <a:p>
            <a:pPr>
              <a:buNone/>
            </a:pPr>
            <a:r>
              <a:rPr lang="en-US" sz="1600" dirty="0"/>
              <a:t>      return $http({</a:t>
            </a:r>
          </a:p>
          <a:p>
            <a:pPr>
              <a:buNone/>
            </a:pPr>
            <a:r>
              <a:rPr lang="en-US" sz="1600" dirty="0"/>
              <a:t>        method: 'JSONP', </a:t>
            </a:r>
          </a:p>
          <a:p>
            <a:pPr>
              <a:buNone/>
            </a:pPr>
            <a:r>
              <a:rPr lang="en-US" sz="1600" dirty="0"/>
              <a:t>        url: 'http://transflower/api/f1/2016/driverStandings.json?callback=JSON_CALLBACK'</a:t>
            </a:r>
          </a:p>
          <a:p>
            <a:pPr>
              <a:buNone/>
            </a:pPr>
            <a:r>
              <a:rPr lang="en-US" sz="1600" dirty="0"/>
              <a:t>      });</a:t>
            </a:r>
          </a:p>
          <a:p>
            <a:pPr>
              <a:buNone/>
            </a:pPr>
            <a:r>
              <a:rPr lang="en-US" sz="1600" dirty="0"/>
              <a:t>    }</a:t>
            </a:r>
          </a:p>
          <a:p>
            <a:pPr>
              <a:buNone/>
            </a:pPr>
            <a:endParaRPr lang="en-US" sz="1600" dirty="0"/>
          </a:p>
          <a:p>
            <a:pPr>
              <a:buNone/>
            </a:pPr>
            <a:r>
              <a:rPr lang="en-US" sz="1600" dirty="0"/>
              <a:t>    return </a:t>
            </a:r>
            <a:r>
              <a:rPr lang="en-US" sz="1600" dirty="0" err="1"/>
              <a:t>ergastAPI</a:t>
            </a:r>
            <a:r>
              <a:rPr lang="en-US" sz="1600" dirty="0"/>
              <a:t>;</a:t>
            </a:r>
          </a:p>
          <a:p>
            <a:pPr>
              <a:buNone/>
            </a:pPr>
            <a:r>
              <a:rPr lang="en-US" sz="1600" dirty="0"/>
              <a:t>  });</a:t>
            </a:r>
          </a:p>
        </p:txBody>
      </p:sp>
      <p:sp>
        <p:nvSpPr>
          <p:cNvPr id="5" name="Content Placeholder 4"/>
          <p:cNvSpPr>
            <a:spLocks noGrp="1"/>
          </p:cNvSpPr>
          <p:nvPr>
            <p:ph sz="half" idx="2"/>
          </p:nvPr>
        </p:nvSpPr>
        <p:spPr>
          <a:xfrm>
            <a:off x="6321875" y="1632056"/>
            <a:ext cx="5492776" cy="3846406"/>
          </a:xfrm>
        </p:spPr>
        <p:txBody>
          <a:bodyPr>
            <a:noAutofit/>
          </a:bodyPr>
          <a:lstStyle/>
          <a:p>
            <a:pPr>
              <a:lnSpc>
                <a:spcPct val="110000"/>
              </a:lnSpc>
              <a:buNone/>
            </a:pPr>
            <a:r>
              <a:rPr lang="en-US" sz="1600" dirty="0"/>
              <a:t>$http -  a layer on top of </a:t>
            </a:r>
            <a:r>
              <a:rPr lang="en-US" sz="1600" dirty="0" err="1">
                <a:solidFill>
                  <a:srgbClr val="FFFF00"/>
                </a:solidFill>
                <a:hlinkClick r:id="rId3"/>
              </a:rPr>
              <a:t>XMLHttpReques</a:t>
            </a:r>
            <a:r>
              <a:rPr lang="en-US" sz="1600" dirty="0" err="1">
                <a:solidFill>
                  <a:srgbClr val="FFC000"/>
                </a:solidFill>
                <a:hlinkClick r:id="rId3"/>
              </a:rPr>
              <a:t>t</a:t>
            </a:r>
            <a:r>
              <a:rPr lang="en-US" sz="1600" dirty="0"/>
              <a:t> or </a:t>
            </a:r>
            <a:r>
              <a:rPr lang="en-US" sz="1600" dirty="0">
                <a:hlinkClick r:id="rId4"/>
              </a:rPr>
              <a:t>JSONP</a:t>
            </a:r>
            <a:endParaRPr lang="en-US" sz="1600" dirty="0"/>
          </a:p>
          <a:p>
            <a:pPr>
              <a:lnSpc>
                <a:spcPct val="110000"/>
              </a:lnSpc>
              <a:buNone/>
            </a:pPr>
            <a:endParaRPr lang="en-US" sz="1600" dirty="0"/>
          </a:p>
          <a:p>
            <a:pPr>
              <a:lnSpc>
                <a:spcPct val="110000"/>
              </a:lnSpc>
              <a:buNone/>
            </a:pPr>
            <a:r>
              <a:rPr lang="en-US" sz="1600" dirty="0"/>
              <a:t>$resource - provides a higher level of abstraction</a:t>
            </a:r>
          </a:p>
          <a:p>
            <a:pPr>
              <a:lnSpc>
                <a:spcPct val="110000"/>
              </a:lnSpc>
              <a:buNone/>
            </a:pPr>
            <a:endParaRPr lang="en-US" sz="1600" dirty="0"/>
          </a:p>
          <a:p>
            <a:pPr>
              <a:lnSpc>
                <a:spcPct val="110000"/>
              </a:lnSpc>
              <a:buNone/>
            </a:pPr>
            <a:r>
              <a:rPr lang="en-US" sz="1600" b="1" dirty="0">
                <a:latin typeface="Arial" panose="020B0604020202020204" pitchFamily="34" charset="0"/>
                <a:cs typeface="Arial" panose="020B0604020202020204" pitchFamily="34" charset="0"/>
              </a:rPr>
              <a:t>Dependency Injection</a:t>
            </a:r>
          </a:p>
          <a:p>
            <a:pPr>
              <a:lnSpc>
                <a:spcPct val="110000"/>
              </a:lnSpc>
              <a:buNone/>
            </a:pPr>
            <a:endParaRPr lang="en-US" sz="1600" dirty="0"/>
          </a:p>
          <a:p>
            <a:pPr>
              <a:lnSpc>
                <a:spcPct val="110000"/>
              </a:lnSpc>
              <a:buNone/>
            </a:pPr>
            <a:endParaRPr lang="en-US" sz="1600" dirty="0"/>
          </a:p>
          <a:p>
            <a:pPr>
              <a:lnSpc>
                <a:spcPct val="110000"/>
              </a:lnSpc>
              <a:buNone/>
            </a:pPr>
            <a:endParaRPr lang="en-US" sz="1600" dirty="0"/>
          </a:p>
          <a:p>
            <a:pPr>
              <a:lnSpc>
                <a:spcPct val="110000"/>
              </a:lnSpc>
              <a:buNone/>
            </a:pPr>
            <a:r>
              <a:rPr lang="en-US" sz="1600" dirty="0"/>
              <a:t>	</a:t>
            </a:r>
            <a:r>
              <a:rPr lang="en-US" sz="1600" b="1" dirty="0">
                <a:latin typeface="Arial" panose="020B0604020202020204" pitchFamily="34" charset="0"/>
                <a:cs typeface="Arial" panose="020B0604020202020204" pitchFamily="34" charset="0"/>
              </a:rPr>
              <a:t>we create a new module (F1FeederApp.services) and register a service within that module (</a:t>
            </a:r>
            <a:r>
              <a:rPr lang="en-US" sz="1600" b="1" dirty="0" err="1">
                <a:latin typeface="Arial" panose="020B0604020202020204" pitchFamily="34" charset="0"/>
                <a:cs typeface="Arial" panose="020B0604020202020204" pitchFamily="34" charset="0"/>
              </a:rPr>
              <a:t>TFLAPIservice</a:t>
            </a:r>
            <a:r>
              <a:rPr lang="en-US" sz="1600" dirty="0"/>
              <a:t>).</a:t>
            </a:r>
          </a:p>
        </p:txBody>
      </p:sp>
    </p:spTree>
    <p:extLst>
      <p:ext uri="{BB962C8B-B14F-4D97-AF65-F5344CB8AC3E}">
        <p14:creationId xmlns:p14="http://schemas.microsoft.com/office/powerpoint/2010/main" val="3554680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Modified controller.js</a:t>
            </a:r>
          </a:p>
        </p:txBody>
      </p:sp>
      <p:sp>
        <p:nvSpPr>
          <p:cNvPr id="6" name="Content Placeholder 5"/>
          <p:cNvSpPr>
            <a:spLocks noGrp="1"/>
          </p:cNvSpPr>
          <p:nvPr>
            <p:ph idx="1"/>
          </p:nvPr>
        </p:nvSpPr>
        <p:spPr/>
        <p:txBody>
          <a:bodyPr>
            <a:normAutofit fontScale="25000" lnSpcReduction="20000"/>
          </a:bodyPr>
          <a:lstStyle/>
          <a:p>
            <a:pPr>
              <a:buNone/>
            </a:pPr>
            <a:endParaRPr lang="en-US" dirty="0"/>
          </a:p>
        </p:txBody>
      </p:sp>
      <p:sp>
        <p:nvSpPr>
          <p:cNvPr id="2" name="Rectangle 1"/>
          <p:cNvSpPr/>
          <p:nvPr/>
        </p:nvSpPr>
        <p:spPr>
          <a:xfrm>
            <a:off x="503237" y="1516062"/>
            <a:ext cx="10591800" cy="3139321"/>
          </a:xfrm>
          <a:prstGeom prst="rect">
            <a:avLst/>
          </a:prstGeom>
        </p:spPr>
        <p:txBody>
          <a:bodyPr wrap="square">
            <a:spAutoFit/>
          </a:bodyPr>
          <a:lstStyle/>
          <a:p>
            <a:pPr>
              <a:buNone/>
            </a:pPr>
            <a:r>
              <a:rPr lang="en-US" dirty="0" err="1"/>
              <a:t>angular.module</a:t>
            </a:r>
            <a:r>
              <a:rPr lang="en-US" dirty="0"/>
              <a:t>('F1FeederApp.controllers', []).</a:t>
            </a:r>
          </a:p>
          <a:p>
            <a:pPr>
              <a:buNone/>
            </a:pPr>
            <a:endParaRPr lang="en-US" dirty="0"/>
          </a:p>
          <a:p>
            <a:pPr>
              <a:buNone/>
            </a:pPr>
            <a:r>
              <a:rPr lang="en-US" dirty="0"/>
              <a:t>  controller('</a:t>
            </a:r>
            <a:r>
              <a:rPr lang="en-US" dirty="0" err="1"/>
              <a:t>driversController</a:t>
            </a:r>
            <a:r>
              <a:rPr lang="en-US" dirty="0"/>
              <a:t>', function($scope, </a:t>
            </a:r>
            <a:r>
              <a:rPr lang="en-US" dirty="0" err="1"/>
              <a:t>ergastAPIservice</a:t>
            </a:r>
            <a:r>
              <a:rPr lang="en-US" dirty="0"/>
              <a:t>) {</a:t>
            </a:r>
          </a:p>
          <a:p>
            <a:pPr>
              <a:buNone/>
            </a:pPr>
            <a:r>
              <a:rPr lang="en-US" dirty="0"/>
              <a:t>    $</a:t>
            </a:r>
            <a:r>
              <a:rPr lang="en-US" dirty="0" err="1"/>
              <a:t>scope.nameFilter</a:t>
            </a:r>
            <a:r>
              <a:rPr lang="en-US" dirty="0"/>
              <a:t> = null;</a:t>
            </a:r>
          </a:p>
          <a:p>
            <a:pPr>
              <a:buNone/>
            </a:pPr>
            <a:r>
              <a:rPr lang="en-US" dirty="0"/>
              <a:t>    $</a:t>
            </a:r>
            <a:r>
              <a:rPr lang="en-US" dirty="0" err="1"/>
              <a:t>scope.driversList</a:t>
            </a:r>
            <a:r>
              <a:rPr lang="en-US" dirty="0"/>
              <a:t> = [];</a:t>
            </a:r>
          </a:p>
          <a:p>
            <a:pPr>
              <a:buNone/>
            </a:pPr>
            <a:endParaRPr lang="en-US" dirty="0"/>
          </a:p>
          <a:p>
            <a:pPr>
              <a:buNone/>
            </a:pPr>
            <a:r>
              <a:rPr lang="en-US" dirty="0"/>
              <a:t>    </a:t>
            </a:r>
            <a:r>
              <a:rPr lang="en-US" dirty="0" err="1"/>
              <a:t>TFLAPIservice.getDrivers</a:t>
            </a:r>
            <a:r>
              <a:rPr lang="en-US" dirty="0"/>
              <a:t>().success(function (response) {</a:t>
            </a:r>
          </a:p>
          <a:p>
            <a:pPr>
              <a:buNone/>
            </a:pPr>
            <a:r>
              <a:rPr lang="en-US" dirty="0"/>
              <a:t>        //Dig into the </a:t>
            </a:r>
            <a:r>
              <a:rPr lang="en-US" dirty="0" err="1"/>
              <a:t>responde</a:t>
            </a:r>
            <a:r>
              <a:rPr lang="en-US" dirty="0"/>
              <a:t> to get the relevant data</a:t>
            </a:r>
          </a:p>
          <a:p>
            <a:pPr>
              <a:buNone/>
            </a:pPr>
            <a:r>
              <a:rPr lang="en-US" dirty="0"/>
              <a:t>        $</a:t>
            </a:r>
            <a:r>
              <a:rPr lang="en-US" dirty="0" err="1"/>
              <a:t>scope.driversList</a:t>
            </a:r>
            <a:r>
              <a:rPr lang="en-US" dirty="0"/>
              <a:t> = </a:t>
            </a:r>
            <a:r>
              <a:rPr lang="en-US" dirty="0" err="1"/>
              <a:t>response.MRData.StandingsTable.StandingsLists</a:t>
            </a:r>
            <a:r>
              <a:rPr lang="en-US" dirty="0"/>
              <a:t>[0].</a:t>
            </a:r>
            <a:r>
              <a:rPr lang="en-US" dirty="0" err="1"/>
              <a:t>DriverStandings</a:t>
            </a:r>
            <a:r>
              <a:rPr lang="en-US" dirty="0"/>
              <a:t>;</a:t>
            </a:r>
          </a:p>
          <a:p>
            <a:pPr>
              <a:buNone/>
            </a:pPr>
            <a:r>
              <a:rPr lang="en-US" dirty="0"/>
              <a:t>    });</a:t>
            </a:r>
          </a:p>
          <a:p>
            <a:pPr>
              <a:buNone/>
            </a:pPr>
            <a:r>
              <a:rPr lang="en-US" dirty="0"/>
              <a:t>  });</a:t>
            </a:r>
          </a:p>
        </p:txBody>
      </p:sp>
    </p:spTree>
    <p:extLst>
      <p:ext uri="{BB962C8B-B14F-4D97-AF65-F5344CB8AC3E}">
        <p14:creationId xmlns:p14="http://schemas.microsoft.com/office/powerpoint/2010/main" val="280022715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Routes</a:t>
            </a:r>
          </a:p>
        </p:txBody>
      </p:sp>
      <p:sp>
        <p:nvSpPr>
          <p:cNvPr id="3" name="Content Placeholder 2"/>
          <p:cNvSpPr>
            <a:spLocks noGrp="1"/>
          </p:cNvSpPr>
          <p:nvPr>
            <p:ph idx="1"/>
          </p:nvPr>
        </p:nvSpPr>
        <p:spPr/>
        <p:txBody>
          <a:bodyPr>
            <a:normAutofit fontScale="25000" lnSpcReduction="20000"/>
          </a:bodyPr>
          <a:lstStyle/>
          <a:p>
            <a:endParaRPr lang="en-US" dirty="0"/>
          </a:p>
        </p:txBody>
      </p:sp>
      <p:sp>
        <p:nvSpPr>
          <p:cNvPr id="4" name="Rectangle 3"/>
          <p:cNvSpPr/>
          <p:nvPr/>
        </p:nvSpPr>
        <p:spPr>
          <a:xfrm>
            <a:off x="1036637" y="1516062"/>
            <a:ext cx="10880724" cy="4247317"/>
          </a:xfrm>
          <a:prstGeom prst="rect">
            <a:avLst/>
          </a:prstGeom>
        </p:spPr>
        <p:txBody>
          <a:bodyPr wrap="square">
            <a:spAutoFit/>
          </a:bodyPr>
          <a:lstStyle/>
          <a:p>
            <a:r>
              <a:rPr lang="en-US" dirty="0"/>
              <a:t>$</a:t>
            </a:r>
            <a:r>
              <a:rPr lang="en-US" dirty="0" err="1"/>
              <a:t>routeProvider</a:t>
            </a:r>
            <a:r>
              <a:rPr lang="en-US" dirty="0"/>
              <a:t> – used for dealing with routes </a:t>
            </a:r>
          </a:p>
          <a:p>
            <a:pPr>
              <a:buNone/>
            </a:pPr>
            <a:endParaRPr lang="en-US" dirty="0"/>
          </a:p>
          <a:p>
            <a:pPr>
              <a:buNone/>
            </a:pPr>
            <a:r>
              <a:rPr lang="en-US" b="1" dirty="0"/>
              <a:t>Modified app.js</a:t>
            </a:r>
          </a:p>
          <a:p>
            <a:pPr>
              <a:buNone/>
            </a:pPr>
            <a:endParaRPr lang="en-US" b="1" dirty="0"/>
          </a:p>
          <a:p>
            <a:pPr>
              <a:buNone/>
            </a:pPr>
            <a:r>
              <a:rPr lang="en-US" dirty="0" err="1"/>
              <a:t>angular.module</a:t>
            </a:r>
            <a:r>
              <a:rPr lang="en-US" dirty="0"/>
              <a:t>('F1FeederApp', [</a:t>
            </a:r>
          </a:p>
          <a:p>
            <a:pPr>
              <a:buNone/>
            </a:pPr>
            <a:r>
              <a:rPr lang="en-US" dirty="0"/>
              <a:t>  'F1FeederApp.services',</a:t>
            </a:r>
          </a:p>
          <a:p>
            <a:pPr>
              <a:buNone/>
            </a:pPr>
            <a:r>
              <a:rPr lang="en-US" dirty="0"/>
              <a:t>  'F1FeederApp.controllers',</a:t>
            </a:r>
          </a:p>
          <a:p>
            <a:pPr>
              <a:buNone/>
            </a:pPr>
            <a:r>
              <a:rPr lang="en-US" dirty="0"/>
              <a:t>  '</a:t>
            </a:r>
            <a:r>
              <a:rPr lang="en-US" dirty="0" err="1"/>
              <a:t>ngRoute</a:t>
            </a:r>
            <a:r>
              <a:rPr lang="en-US" dirty="0"/>
              <a:t>'</a:t>
            </a:r>
          </a:p>
          <a:p>
            <a:pPr>
              <a:buNone/>
            </a:pPr>
            <a:r>
              <a:rPr lang="en-US" dirty="0"/>
              <a:t>]).</a:t>
            </a:r>
          </a:p>
          <a:p>
            <a:pPr>
              <a:buNone/>
            </a:pPr>
            <a:r>
              <a:rPr lang="en-US" dirty="0" err="1"/>
              <a:t>config</a:t>
            </a:r>
            <a:r>
              <a:rPr lang="en-US" dirty="0"/>
              <a:t>(['$</a:t>
            </a:r>
            <a:r>
              <a:rPr lang="en-US" dirty="0" err="1"/>
              <a:t>routeProvider</a:t>
            </a:r>
            <a:r>
              <a:rPr lang="en-US" dirty="0"/>
              <a:t>', function($</a:t>
            </a:r>
            <a:r>
              <a:rPr lang="en-US" dirty="0" err="1"/>
              <a:t>routeProvider</a:t>
            </a:r>
            <a:r>
              <a:rPr lang="en-US" dirty="0"/>
              <a:t>) {</a:t>
            </a:r>
          </a:p>
          <a:p>
            <a:pPr>
              <a:buNone/>
            </a:pPr>
            <a:r>
              <a:rPr lang="en-US" dirty="0"/>
              <a:t>  $</a:t>
            </a:r>
            <a:r>
              <a:rPr lang="en-US" dirty="0" err="1"/>
              <a:t>routeProvider</a:t>
            </a:r>
            <a:r>
              <a:rPr lang="en-US" dirty="0"/>
              <a:t>.</a:t>
            </a:r>
          </a:p>
          <a:p>
            <a:pPr>
              <a:buNone/>
            </a:pPr>
            <a:r>
              <a:rPr lang="en-US" dirty="0"/>
              <a:t>	when("/drivers", {</a:t>
            </a:r>
            <a:r>
              <a:rPr lang="en-US" dirty="0" err="1"/>
              <a:t>templateUrl</a:t>
            </a:r>
            <a:r>
              <a:rPr lang="en-US" dirty="0"/>
              <a:t>: "partials/drivers.html", controller: "</a:t>
            </a:r>
            <a:r>
              <a:rPr lang="en-US" dirty="0" err="1"/>
              <a:t>driversController</a:t>
            </a:r>
            <a:r>
              <a:rPr lang="en-US" dirty="0"/>
              <a:t>"}).</a:t>
            </a:r>
          </a:p>
          <a:p>
            <a:pPr>
              <a:buNone/>
            </a:pPr>
            <a:r>
              <a:rPr lang="en-US" dirty="0"/>
              <a:t>	when("/drivers/:id", {</a:t>
            </a:r>
            <a:r>
              <a:rPr lang="en-US" dirty="0" err="1"/>
              <a:t>templateUrl</a:t>
            </a:r>
            <a:r>
              <a:rPr lang="en-US" dirty="0"/>
              <a:t>: "partials/driver.html", controller: "</a:t>
            </a:r>
            <a:r>
              <a:rPr lang="en-US" dirty="0" err="1"/>
              <a:t>driverController</a:t>
            </a:r>
            <a:r>
              <a:rPr lang="en-US" dirty="0"/>
              <a:t>"}).</a:t>
            </a:r>
          </a:p>
          <a:p>
            <a:pPr>
              <a:buNone/>
            </a:pPr>
            <a:r>
              <a:rPr lang="en-US" dirty="0"/>
              <a:t>	otherwise({</a:t>
            </a:r>
            <a:r>
              <a:rPr lang="en-US" dirty="0" err="1"/>
              <a:t>redirectTo</a:t>
            </a:r>
            <a:r>
              <a:rPr lang="en-US" dirty="0"/>
              <a:t>: '/drivers'});</a:t>
            </a:r>
          </a:p>
          <a:p>
            <a:pPr>
              <a:buNone/>
            </a:pPr>
            <a:r>
              <a:rPr lang="en-US" dirty="0"/>
              <a:t>}]);</a:t>
            </a:r>
          </a:p>
        </p:txBody>
      </p:sp>
    </p:spTree>
    <p:extLst>
      <p:ext uri="{BB962C8B-B14F-4D97-AF65-F5344CB8AC3E}">
        <p14:creationId xmlns:p14="http://schemas.microsoft.com/office/powerpoint/2010/main" val="353117873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views</a:t>
            </a:r>
          </a:p>
        </p:txBody>
      </p:sp>
      <p:sp>
        <p:nvSpPr>
          <p:cNvPr id="3" name="Content Placeholder 2"/>
          <p:cNvSpPr>
            <a:spLocks noGrp="1"/>
          </p:cNvSpPr>
          <p:nvPr>
            <p:ph idx="1"/>
          </p:nvPr>
        </p:nvSpPr>
        <p:spPr/>
        <p:txBody>
          <a:bodyPr>
            <a:normAutofit fontScale="25000" lnSpcReduction="20000"/>
          </a:bodyPr>
          <a:lstStyle/>
          <a:p>
            <a:pPr>
              <a:buNone/>
            </a:pPr>
            <a:endParaRPr lang="en-US" dirty="0"/>
          </a:p>
        </p:txBody>
      </p:sp>
      <p:sp>
        <p:nvSpPr>
          <p:cNvPr id="4" name="Rectangle 3"/>
          <p:cNvSpPr/>
          <p:nvPr/>
        </p:nvSpPr>
        <p:spPr>
          <a:xfrm>
            <a:off x="984640" y="1516062"/>
            <a:ext cx="10469562" cy="4247317"/>
          </a:xfrm>
          <a:prstGeom prst="rect">
            <a:avLst/>
          </a:prstGeom>
        </p:spPr>
        <p:txBody>
          <a:bodyPr wrap="square">
            <a:spAutoFit/>
          </a:bodyPr>
          <a:lstStyle/>
          <a:p>
            <a:pPr>
              <a:buNone/>
            </a:pPr>
            <a:r>
              <a:rPr lang="en-US" dirty="0"/>
              <a:t>&lt;!DOCTYPE html&gt;</a:t>
            </a:r>
          </a:p>
          <a:p>
            <a:pPr>
              <a:buNone/>
            </a:pPr>
            <a:r>
              <a:rPr lang="en-US" dirty="0"/>
              <a:t>&lt;html&gt;</a:t>
            </a:r>
          </a:p>
          <a:p>
            <a:pPr>
              <a:buNone/>
            </a:pPr>
            <a:r>
              <a:rPr lang="en-US" dirty="0"/>
              <a:t>&lt;head&gt;</a:t>
            </a:r>
          </a:p>
          <a:p>
            <a:pPr>
              <a:buNone/>
            </a:pPr>
            <a:r>
              <a:rPr lang="en-US" dirty="0"/>
              <a:t>  &lt;title&gt;F-1 Feeder&lt;/title&gt;</a:t>
            </a:r>
          </a:p>
          <a:p>
            <a:pPr>
              <a:buNone/>
            </a:pPr>
            <a:r>
              <a:rPr lang="en-US" dirty="0"/>
              <a:t>&lt;/head&gt;</a:t>
            </a:r>
          </a:p>
          <a:p>
            <a:pPr>
              <a:buNone/>
            </a:pPr>
            <a:endParaRPr lang="en-US" dirty="0"/>
          </a:p>
          <a:p>
            <a:pPr>
              <a:buNone/>
            </a:pPr>
            <a:r>
              <a:rPr lang="en-US" dirty="0"/>
              <a:t>&lt;body ng-app="F1FeederApp"&gt;</a:t>
            </a:r>
          </a:p>
          <a:p>
            <a:pPr>
              <a:buNone/>
            </a:pPr>
            <a:r>
              <a:rPr lang="en-US" dirty="0"/>
              <a:t>  </a:t>
            </a:r>
            <a:r>
              <a:rPr lang="en-US" b="1" dirty="0"/>
              <a:t>&lt;ng-view&gt;&lt;/ng-view&gt;</a:t>
            </a:r>
          </a:p>
          <a:p>
            <a:pPr>
              <a:buNone/>
            </a:pPr>
            <a:r>
              <a:rPr lang="en-US" dirty="0"/>
              <a:t>  &lt;script </a:t>
            </a:r>
            <a:r>
              <a:rPr lang="en-US" dirty="0" err="1"/>
              <a:t>src</a:t>
            </a:r>
            <a:r>
              <a:rPr lang="en-US" dirty="0"/>
              <a:t>="</a:t>
            </a:r>
            <a:r>
              <a:rPr lang="en-US" dirty="0" err="1"/>
              <a:t>bower_components</a:t>
            </a:r>
            <a:r>
              <a:rPr lang="en-US" dirty="0"/>
              <a:t>/angular/angular.js"&gt;&lt;/script&gt;</a:t>
            </a:r>
          </a:p>
          <a:p>
            <a:pPr>
              <a:buNone/>
            </a:pPr>
            <a:r>
              <a:rPr lang="en-US" dirty="0"/>
              <a:t>  &lt;script </a:t>
            </a:r>
            <a:r>
              <a:rPr lang="en-US" dirty="0" err="1"/>
              <a:t>src</a:t>
            </a:r>
            <a:r>
              <a:rPr lang="en-US" dirty="0"/>
              <a:t>="</a:t>
            </a:r>
            <a:r>
              <a:rPr lang="en-US" dirty="0" err="1"/>
              <a:t>bower_components</a:t>
            </a:r>
            <a:r>
              <a:rPr lang="en-US" dirty="0"/>
              <a:t>/angular-route/angular-route.js"&gt;&lt;/script&gt;</a:t>
            </a:r>
          </a:p>
          <a:p>
            <a:pPr>
              <a:buNone/>
            </a:pPr>
            <a:r>
              <a:rPr lang="en-US" dirty="0"/>
              <a:t>  &lt;script </a:t>
            </a:r>
            <a:r>
              <a:rPr lang="en-US" dirty="0" err="1"/>
              <a:t>src</a:t>
            </a:r>
            <a:r>
              <a:rPr lang="en-US" dirty="0"/>
              <a:t>="</a:t>
            </a:r>
            <a:r>
              <a:rPr lang="en-US" dirty="0" err="1"/>
              <a:t>js</a:t>
            </a:r>
            <a:r>
              <a:rPr lang="en-US" dirty="0"/>
              <a:t>/app.js"&gt;&lt;/script&gt;</a:t>
            </a:r>
          </a:p>
          <a:p>
            <a:pPr>
              <a:buNone/>
            </a:pPr>
            <a:r>
              <a:rPr lang="en-US" dirty="0"/>
              <a:t>  &lt;script </a:t>
            </a:r>
            <a:r>
              <a:rPr lang="en-US" dirty="0" err="1"/>
              <a:t>src</a:t>
            </a:r>
            <a:r>
              <a:rPr lang="en-US" dirty="0"/>
              <a:t>="</a:t>
            </a:r>
            <a:r>
              <a:rPr lang="en-US" dirty="0" err="1"/>
              <a:t>js</a:t>
            </a:r>
            <a:r>
              <a:rPr lang="en-US" dirty="0"/>
              <a:t>/services.js"&gt;&lt;/script&gt;</a:t>
            </a:r>
          </a:p>
          <a:p>
            <a:pPr>
              <a:buNone/>
            </a:pPr>
            <a:r>
              <a:rPr lang="en-US" dirty="0"/>
              <a:t>  &lt;script </a:t>
            </a:r>
            <a:r>
              <a:rPr lang="en-US" dirty="0" err="1"/>
              <a:t>src</a:t>
            </a:r>
            <a:r>
              <a:rPr lang="en-US" dirty="0"/>
              <a:t>="</a:t>
            </a:r>
            <a:r>
              <a:rPr lang="en-US" dirty="0" err="1"/>
              <a:t>js</a:t>
            </a:r>
            <a:r>
              <a:rPr lang="en-US" dirty="0"/>
              <a:t>/controllers.js"&gt;&lt;/script&gt;</a:t>
            </a:r>
          </a:p>
          <a:p>
            <a:pPr>
              <a:buNone/>
            </a:pPr>
            <a:r>
              <a:rPr lang="en-US" dirty="0"/>
              <a:t>&lt;/body&gt;</a:t>
            </a:r>
          </a:p>
          <a:p>
            <a:pPr>
              <a:buNone/>
            </a:pPr>
            <a:r>
              <a:rPr lang="en-US" dirty="0"/>
              <a:t>&lt;/html&gt;</a:t>
            </a:r>
          </a:p>
        </p:txBody>
      </p:sp>
    </p:spTree>
    <p:extLst>
      <p:ext uri="{BB962C8B-B14F-4D97-AF65-F5344CB8AC3E}">
        <p14:creationId xmlns:p14="http://schemas.microsoft.com/office/powerpoint/2010/main" val="366587738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AngularJS Concept</a:t>
            </a:r>
          </a:p>
        </p:txBody>
      </p:sp>
      <p:sp>
        <p:nvSpPr>
          <p:cNvPr id="3" name="Content Placeholder 2"/>
          <p:cNvSpPr>
            <a:spLocks noGrp="1"/>
          </p:cNvSpPr>
          <p:nvPr>
            <p:ph idx="1"/>
          </p:nvPr>
        </p:nvSpPr>
        <p:spPr/>
        <p:txBody>
          <a:bodyPr>
            <a:normAutofit fontScale="25000" lnSpcReduction="20000"/>
          </a:bodyPr>
          <a:lstStyle/>
          <a:p>
            <a:pPr>
              <a:buNone/>
            </a:pPr>
            <a:endParaRPr lang="en-US" dirty="0"/>
          </a:p>
          <a:p>
            <a:endParaRPr lang="en-US" dirty="0"/>
          </a:p>
        </p:txBody>
      </p:sp>
      <p:sp>
        <p:nvSpPr>
          <p:cNvPr id="4" name="Rectangle 3"/>
          <p:cNvSpPr/>
          <p:nvPr/>
        </p:nvSpPr>
        <p:spPr>
          <a:xfrm>
            <a:off x="655637" y="1516062"/>
            <a:ext cx="9269412" cy="3046988"/>
          </a:xfrm>
          <a:prstGeom prst="rect">
            <a:avLst/>
          </a:prstGeom>
        </p:spPr>
        <p:txBody>
          <a:bodyPr wrap="square">
            <a:spAutoFit/>
          </a:bodyPr>
          <a:lstStyle/>
          <a:p>
            <a:pPr marL="285750" indent="-285750">
              <a:buFont typeface="Arial" panose="020B0604020202020204" pitchFamily="34" charset="0"/>
              <a:buChar char="•"/>
            </a:pPr>
            <a:r>
              <a:rPr lang="en-US" sz="2400" dirty="0"/>
              <a:t>Dependency Injection </a:t>
            </a:r>
          </a:p>
          <a:p>
            <a:pPr marL="285750" indent="-285750">
              <a:buFont typeface="Arial" panose="020B0604020202020204" pitchFamily="34" charset="0"/>
              <a:buChar char="•"/>
            </a:pPr>
            <a:r>
              <a:rPr lang="en-US" sz="2400" dirty="0"/>
              <a:t>Modularity</a:t>
            </a:r>
          </a:p>
          <a:p>
            <a:pPr marL="285750" indent="-285750">
              <a:buFont typeface="Arial" panose="020B0604020202020204" pitchFamily="34" charset="0"/>
              <a:buChar char="•"/>
            </a:pPr>
            <a:r>
              <a:rPr lang="en-US" sz="2400" dirty="0"/>
              <a:t>Digesting</a:t>
            </a:r>
          </a:p>
          <a:p>
            <a:pPr marL="285750" indent="-285750">
              <a:buFont typeface="Arial" panose="020B0604020202020204" pitchFamily="34" charset="0"/>
              <a:buChar char="•"/>
            </a:pPr>
            <a:r>
              <a:rPr lang="en-US" sz="2400" dirty="0"/>
              <a:t>Scope</a:t>
            </a:r>
          </a:p>
          <a:p>
            <a:pPr marL="285750" indent="-285750">
              <a:buFont typeface="Arial" panose="020B0604020202020204" pitchFamily="34" charset="0"/>
              <a:buChar char="•"/>
            </a:pPr>
            <a:r>
              <a:rPr lang="en-US" sz="2400" dirty="0"/>
              <a:t>End to End Testing</a:t>
            </a:r>
          </a:p>
          <a:p>
            <a:pPr marL="285750" indent="-285750">
              <a:buFont typeface="Arial" panose="020B0604020202020204" pitchFamily="34" charset="0"/>
              <a:buChar char="•"/>
            </a:pPr>
            <a:r>
              <a:rPr lang="en-US" sz="2400" dirty="0"/>
              <a:t>Promises</a:t>
            </a:r>
          </a:p>
          <a:p>
            <a:pPr marL="285750" indent="-285750">
              <a:buFont typeface="Arial" panose="020B0604020202020204" pitchFamily="34" charset="0"/>
              <a:buChar char="•"/>
            </a:pPr>
            <a:r>
              <a:rPr lang="en-US" sz="2400" dirty="0"/>
              <a:t>Localization</a:t>
            </a:r>
          </a:p>
          <a:p>
            <a:pPr marL="285750" indent="-285750">
              <a:buFont typeface="Arial" panose="020B0604020202020204" pitchFamily="34" charset="0"/>
              <a:buChar char="•"/>
            </a:pPr>
            <a:r>
              <a:rPr lang="en-US" sz="2400" dirty="0"/>
              <a:t>Filters</a:t>
            </a:r>
          </a:p>
        </p:txBody>
      </p:sp>
    </p:spTree>
    <p:extLst>
      <p:ext uri="{BB962C8B-B14F-4D97-AF65-F5344CB8AC3E}">
        <p14:creationId xmlns:p14="http://schemas.microsoft.com/office/powerpoint/2010/main" val="31978995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59682" y="162442"/>
            <a:ext cx="9928202" cy="5769647"/>
          </a:xfrm>
          <a:prstGeom prst="rect">
            <a:avLst/>
          </a:prstGeom>
        </p:spPr>
      </p:pic>
    </p:spTree>
    <p:extLst>
      <p:ext uri="{BB962C8B-B14F-4D97-AF65-F5344CB8AC3E}">
        <p14:creationId xmlns:p14="http://schemas.microsoft.com/office/powerpoint/2010/main" val="79365484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021522" y="1942924"/>
            <a:ext cx="8393430" cy="2049472"/>
          </a:xfrm>
        </p:spPr>
        <p:txBody>
          <a:bodyPr/>
          <a:lstStyle/>
          <a:p>
            <a:pPr marL="0" indent="0" algn="ctr">
              <a:buNone/>
            </a:pPr>
            <a:r>
              <a:rPr lang="en-US" sz="4488" dirty="0">
                <a:latin typeface="News Gothic Com Thin" panose="020B0204030503020204" pitchFamily="34" charset="0"/>
                <a:ea typeface="Tahoma" panose="020B0604030504040204" pitchFamily="34" charset="0"/>
                <a:cs typeface="Tahoma" panose="020B0604030504040204" pitchFamily="34" charset="0"/>
              </a:rPr>
              <a:t>What are Directives?</a:t>
            </a:r>
            <a:br>
              <a:rPr lang="en-US" sz="4488" dirty="0">
                <a:latin typeface="News Gothic Com Thin" panose="020B0204030503020204" pitchFamily="34" charset="0"/>
                <a:ea typeface="Tahoma" panose="020B0604030504040204" pitchFamily="34" charset="0"/>
                <a:cs typeface="Tahoma" panose="020B0604030504040204" pitchFamily="34" charset="0"/>
              </a:rPr>
            </a:br>
            <a:r>
              <a:rPr lang="en-US" sz="4488" dirty="0">
                <a:latin typeface="News Gothic Com Thin" panose="020B0204030503020204" pitchFamily="34" charset="0"/>
                <a:ea typeface="Tahoma" panose="020B0604030504040204" pitchFamily="34" charset="0"/>
                <a:cs typeface="Tahoma" panose="020B0604030504040204" pitchFamily="34" charset="0"/>
              </a:rPr>
              <a:t> </a:t>
            </a:r>
          </a:p>
          <a:p>
            <a:pPr marL="0" indent="0" algn="ctr">
              <a:buNone/>
            </a:pPr>
            <a:r>
              <a:rPr lang="en-US" sz="3672" b="0" dirty="0">
                <a:latin typeface="News Gothic Com Thin" panose="020B0204030503020204" pitchFamily="34" charset="0"/>
                <a:ea typeface="Tahoma" panose="020B0604030504040204" pitchFamily="34" charset="0"/>
                <a:cs typeface="Tahoma" panose="020B0604030504040204" pitchFamily="34" charset="0"/>
              </a:rPr>
              <a:t>They teach HTML new tricks!</a:t>
            </a:r>
          </a:p>
        </p:txBody>
      </p:sp>
    </p:spTree>
    <p:extLst>
      <p:ext uri="{BB962C8B-B14F-4D97-AF65-F5344CB8AC3E}">
        <p14:creationId xmlns:p14="http://schemas.microsoft.com/office/powerpoint/2010/main" val="127547798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5440" b="0" dirty="0">
                <a:latin typeface="News Gothic Com Thin" panose="020B0204030503020204" pitchFamily="34" charset="0"/>
              </a:rPr>
              <a:t>Using Directives and Data Binding</a:t>
            </a:r>
          </a:p>
        </p:txBody>
      </p:sp>
      <p:sp>
        <p:nvSpPr>
          <p:cNvPr id="3" name="Text Placeholder 2"/>
          <p:cNvSpPr>
            <a:spLocks noGrp="1"/>
          </p:cNvSpPr>
          <p:nvPr>
            <p:ph type="body" idx="1"/>
          </p:nvPr>
        </p:nvSpPr>
        <p:spPr>
          <a:xfrm>
            <a:off x="374358" y="1649327"/>
            <a:ext cx="16165122" cy="4167616"/>
          </a:xfrm>
        </p:spPr>
        <p:txBody>
          <a:bodyPr/>
          <a:lstStyle/>
          <a:p>
            <a:pPr marL="0" indent="0">
              <a:buNone/>
            </a:pPr>
            <a:r>
              <a:rPr lang="en-US" sz="1836" b="0" dirty="0">
                <a:solidFill>
                  <a:srgbClr val="0000FF"/>
                </a:solidFill>
                <a:highlight>
                  <a:srgbClr val="FFFFFF"/>
                </a:highlight>
                <a:latin typeface="Consolas" panose="020B0609020204030204" pitchFamily="49" charset="0"/>
              </a:rPr>
              <a:t>&lt;!</a:t>
            </a:r>
            <a:r>
              <a:rPr lang="en-US" sz="1836" b="0" dirty="0">
                <a:solidFill>
                  <a:srgbClr val="800000"/>
                </a:solidFill>
                <a:highlight>
                  <a:srgbClr val="FFFFFF"/>
                </a:highlight>
                <a:latin typeface="Consolas" panose="020B0609020204030204" pitchFamily="49" charset="0"/>
              </a:rPr>
              <a:t>DOCTYPE</a:t>
            </a:r>
            <a:r>
              <a:rPr lang="en-US" sz="1836" b="0" dirty="0">
                <a:solidFill>
                  <a:srgbClr val="000000"/>
                </a:solidFill>
                <a:highlight>
                  <a:srgbClr val="FFFFFF"/>
                </a:highlight>
                <a:latin typeface="Consolas" panose="020B0609020204030204" pitchFamily="49" charset="0"/>
              </a:rPr>
              <a:t> </a:t>
            </a:r>
            <a:r>
              <a:rPr lang="en-US" sz="1836" b="0" dirty="0">
                <a:solidFill>
                  <a:srgbClr val="FF0000"/>
                </a:solidFill>
                <a:highlight>
                  <a:srgbClr val="FFFFFF"/>
                </a:highlight>
                <a:latin typeface="Consolas" panose="020B0609020204030204" pitchFamily="49" charset="0"/>
              </a:rPr>
              <a:t>html</a:t>
            </a:r>
            <a:r>
              <a:rPr lang="en-US" sz="1836" b="0" dirty="0">
                <a:solidFill>
                  <a:srgbClr val="0000FF"/>
                </a:solidFill>
                <a:highlight>
                  <a:srgbClr val="FFFFFF"/>
                </a:highlight>
                <a:latin typeface="Consolas" panose="020B0609020204030204" pitchFamily="49" charset="0"/>
              </a:rPr>
              <a:t>&gt;</a:t>
            </a:r>
            <a:endParaRPr lang="en-US" sz="1836" b="0" dirty="0">
              <a:solidFill>
                <a:srgbClr val="000000"/>
              </a:solidFill>
              <a:highlight>
                <a:srgbClr val="FFFFFF"/>
              </a:highlight>
              <a:latin typeface="Consolas" panose="020B0609020204030204" pitchFamily="49" charset="0"/>
            </a:endParaRPr>
          </a:p>
          <a:p>
            <a:pPr marL="0" indent="0">
              <a:buNone/>
            </a:pPr>
            <a:r>
              <a:rPr lang="en-US" sz="1836" b="0" dirty="0">
                <a:solidFill>
                  <a:srgbClr val="0000FF"/>
                </a:solidFill>
                <a:highlight>
                  <a:srgbClr val="FFFFFF"/>
                </a:highlight>
                <a:latin typeface="Consolas" panose="020B0609020204030204" pitchFamily="49" charset="0"/>
              </a:rPr>
              <a:t>&lt;</a:t>
            </a:r>
            <a:r>
              <a:rPr lang="en-US" sz="1836" b="0" dirty="0">
                <a:solidFill>
                  <a:srgbClr val="800000"/>
                </a:solidFill>
                <a:highlight>
                  <a:srgbClr val="FFFFFF"/>
                </a:highlight>
                <a:latin typeface="Consolas" panose="020B0609020204030204" pitchFamily="49" charset="0"/>
              </a:rPr>
              <a:t>html</a:t>
            </a:r>
            <a:r>
              <a:rPr lang="en-US" sz="1836" b="0" dirty="0">
                <a:solidFill>
                  <a:srgbClr val="000000"/>
                </a:solidFill>
                <a:highlight>
                  <a:srgbClr val="FFFFFF"/>
                </a:highlight>
                <a:latin typeface="Consolas" panose="020B0609020204030204" pitchFamily="49" charset="0"/>
              </a:rPr>
              <a:t> </a:t>
            </a:r>
            <a:r>
              <a:rPr lang="en-US" sz="1836" b="0" dirty="0" err="1">
                <a:solidFill>
                  <a:srgbClr val="FF0000"/>
                </a:solidFill>
                <a:highlight>
                  <a:srgbClr val="FFFFFF"/>
                </a:highlight>
                <a:latin typeface="Consolas" panose="020B0609020204030204" pitchFamily="49" charset="0"/>
              </a:rPr>
              <a:t>ng</a:t>
            </a:r>
            <a:r>
              <a:rPr lang="en-US" sz="1836" b="0" dirty="0">
                <a:solidFill>
                  <a:srgbClr val="FF0000"/>
                </a:solidFill>
                <a:highlight>
                  <a:srgbClr val="FFFFFF"/>
                </a:highlight>
                <a:latin typeface="Consolas" panose="020B0609020204030204" pitchFamily="49" charset="0"/>
              </a:rPr>
              <a:t>-app</a:t>
            </a:r>
            <a:r>
              <a:rPr lang="en-US" sz="1836" b="0" dirty="0">
                <a:solidFill>
                  <a:srgbClr val="0000FF"/>
                </a:solidFill>
                <a:highlight>
                  <a:srgbClr val="FFFFFF"/>
                </a:highlight>
                <a:latin typeface="Consolas" panose="020B0609020204030204" pitchFamily="49" charset="0"/>
              </a:rPr>
              <a:t>&gt;</a:t>
            </a:r>
            <a:endParaRPr lang="en-US" sz="1836" b="0" dirty="0">
              <a:solidFill>
                <a:srgbClr val="000000"/>
              </a:solidFill>
              <a:highlight>
                <a:srgbClr val="FFFFFF"/>
              </a:highlight>
              <a:latin typeface="Consolas" panose="020B0609020204030204" pitchFamily="49" charset="0"/>
            </a:endParaRPr>
          </a:p>
          <a:p>
            <a:pPr marL="0" indent="0">
              <a:buNone/>
            </a:pPr>
            <a:r>
              <a:rPr lang="en-US" sz="1836" b="0" dirty="0">
                <a:solidFill>
                  <a:srgbClr val="0000FF"/>
                </a:solidFill>
                <a:highlight>
                  <a:srgbClr val="FFFFFF"/>
                </a:highlight>
                <a:latin typeface="Consolas" panose="020B0609020204030204" pitchFamily="49" charset="0"/>
              </a:rPr>
              <a:t>&lt;</a:t>
            </a:r>
            <a:r>
              <a:rPr lang="en-US" sz="1836" b="0" dirty="0">
                <a:solidFill>
                  <a:srgbClr val="800000"/>
                </a:solidFill>
                <a:highlight>
                  <a:srgbClr val="FFFFFF"/>
                </a:highlight>
                <a:latin typeface="Consolas" panose="020B0609020204030204" pitchFamily="49" charset="0"/>
              </a:rPr>
              <a:t>head</a:t>
            </a:r>
            <a:r>
              <a:rPr lang="en-US" sz="1836" b="0" dirty="0">
                <a:solidFill>
                  <a:srgbClr val="0000FF"/>
                </a:solidFill>
                <a:highlight>
                  <a:srgbClr val="FFFFFF"/>
                </a:highlight>
                <a:latin typeface="Consolas" panose="020B0609020204030204" pitchFamily="49" charset="0"/>
              </a:rPr>
              <a:t>&gt;</a:t>
            </a:r>
            <a:endParaRPr lang="en-US" sz="1836" b="0" dirty="0">
              <a:solidFill>
                <a:srgbClr val="000000"/>
              </a:solidFill>
              <a:highlight>
                <a:srgbClr val="FFFFFF"/>
              </a:highlight>
              <a:latin typeface="Consolas" panose="020B0609020204030204" pitchFamily="49" charset="0"/>
            </a:endParaRPr>
          </a:p>
          <a:p>
            <a:pPr marL="0" indent="0">
              <a:buNone/>
            </a:pPr>
            <a:r>
              <a:rPr lang="en-US" sz="1836" b="0" dirty="0">
                <a:solidFill>
                  <a:srgbClr val="000000"/>
                </a:solidFill>
                <a:highlight>
                  <a:srgbClr val="FFFFFF"/>
                </a:highlight>
                <a:latin typeface="Consolas" panose="020B0609020204030204" pitchFamily="49" charset="0"/>
              </a:rPr>
              <a:t>    </a:t>
            </a:r>
            <a:r>
              <a:rPr lang="en-US" sz="1836" b="0" dirty="0">
                <a:solidFill>
                  <a:srgbClr val="0000FF"/>
                </a:solidFill>
                <a:highlight>
                  <a:srgbClr val="FFFFFF"/>
                </a:highlight>
                <a:latin typeface="Consolas" panose="020B0609020204030204" pitchFamily="49" charset="0"/>
              </a:rPr>
              <a:t>&lt;</a:t>
            </a:r>
            <a:r>
              <a:rPr lang="en-US" sz="1836" b="0" dirty="0">
                <a:solidFill>
                  <a:srgbClr val="800000"/>
                </a:solidFill>
                <a:highlight>
                  <a:srgbClr val="FFFFFF"/>
                </a:highlight>
                <a:latin typeface="Consolas" panose="020B0609020204030204" pitchFamily="49" charset="0"/>
              </a:rPr>
              <a:t>title</a:t>
            </a:r>
            <a:r>
              <a:rPr lang="en-US" sz="1836" b="0" dirty="0">
                <a:solidFill>
                  <a:srgbClr val="0000FF"/>
                </a:solidFill>
                <a:highlight>
                  <a:srgbClr val="FFFFFF"/>
                </a:highlight>
                <a:latin typeface="Consolas" panose="020B0609020204030204" pitchFamily="49" charset="0"/>
              </a:rPr>
              <a:t>&gt;&lt;/</a:t>
            </a:r>
            <a:r>
              <a:rPr lang="en-US" sz="1836" b="0" dirty="0">
                <a:solidFill>
                  <a:srgbClr val="800000"/>
                </a:solidFill>
                <a:highlight>
                  <a:srgbClr val="FFFFFF"/>
                </a:highlight>
                <a:latin typeface="Consolas" panose="020B0609020204030204" pitchFamily="49" charset="0"/>
              </a:rPr>
              <a:t>title</a:t>
            </a:r>
            <a:r>
              <a:rPr lang="en-US" sz="1836" b="0" dirty="0">
                <a:solidFill>
                  <a:srgbClr val="0000FF"/>
                </a:solidFill>
                <a:highlight>
                  <a:srgbClr val="FFFFFF"/>
                </a:highlight>
                <a:latin typeface="Consolas" panose="020B0609020204030204" pitchFamily="49" charset="0"/>
              </a:rPr>
              <a:t>&gt;</a:t>
            </a:r>
            <a:endParaRPr lang="en-US" sz="1836" b="0" dirty="0">
              <a:solidFill>
                <a:srgbClr val="000000"/>
              </a:solidFill>
              <a:highlight>
                <a:srgbClr val="FFFFFF"/>
              </a:highlight>
              <a:latin typeface="Consolas" panose="020B0609020204030204" pitchFamily="49" charset="0"/>
            </a:endParaRPr>
          </a:p>
          <a:p>
            <a:pPr marL="0" indent="0">
              <a:buNone/>
            </a:pPr>
            <a:r>
              <a:rPr lang="en-US" sz="1836" b="0" dirty="0">
                <a:solidFill>
                  <a:srgbClr val="0000FF"/>
                </a:solidFill>
                <a:highlight>
                  <a:srgbClr val="FFFFFF"/>
                </a:highlight>
                <a:latin typeface="Consolas" panose="020B0609020204030204" pitchFamily="49" charset="0"/>
              </a:rPr>
              <a:t>&lt;/</a:t>
            </a:r>
            <a:r>
              <a:rPr lang="en-US" sz="1836" b="0" dirty="0">
                <a:solidFill>
                  <a:srgbClr val="800000"/>
                </a:solidFill>
                <a:highlight>
                  <a:srgbClr val="FFFFFF"/>
                </a:highlight>
                <a:latin typeface="Consolas" panose="020B0609020204030204" pitchFamily="49" charset="0"/>
              </a:rPr>
              <a:t>head</a:t>
            </a:r>
            <a:r>
              <a:rPr lang="en-US" sz="1836" b="0" dirty="0">
                <a:solidFill>
                  <a:srgbClr val="0000FF"/>
                </a:solidFill>
                <a:highlight>
                  <a:srgbClr val="FFFFFF"/>
                </a:highlight>
                <a:latin typeface="Consolas" panose="020B0609020204030204" pitchFamily="49" charset="0"/>
              </a:rPr>
              <a:t>&gt;</a:t>
            </a:r>
            <a:endParaRPr lang="en-US" sz="1836" b="0" dirty="0">
              <a:solidFill>
                <a:srgbClr val="000000"/>
              </a:solidFill>
              <a:highlight>
                <a:srgbClr val="FFFFFF"/>
              </a:highlight>
              <a:latin typeface="Consolas" panose="020B0609020204030204" pitchFamily="49" charset="0"/>
            </a:endParaRPr>
          </a:p>
          <a:p>
            <a:pPr marL="0" indent="0">
              <a:buNone/>
            </a:pPr>
            <a:r>
              <a:rPr lang="en-US" sz="1836" b="0" dirty="0">
                <a:solidFill>
                  <a:srgbClr val="0000FF"/>
                </a:solidFill>
                <a:highlight>
                  <a:srgbClr val="FFFFFF"/>
                </a:highlight>
                <a:latin typeface="Consolas" panose="020B0609020204030204" pitchFamily="49" charset="0"/>
              </a:rPr>
              <a:t>&lt;</a:t>
            </a:r>
            <a:r>
              <a:rPr lang="en-US" sz="1836" b="0" dirty="0">
                <a:solidFill>
                  <a:srgbClr val="800000"/>
                </a:solidFill>
                <a:highlight>
                  <a:srgbClr val="FFFFFF"/>
                </a:highlight>
                <a:latin typeface="Consolas" panose="020B0609020204030204" pitchFamily="49" charset="0"/>
              </a:rPr>
              <a:t>body</a:t>
            </a:r>
            <a:r>
              <a:rPr lang="en-US" sz="1836" b="0" dirty="0">
                <a:solidFill>
                  <a:srgbClr val="0000FF"/>
                </a:solidFill>
                <a:highlight>
                  <a:srgbClr val="FFFFFF"/>
                </a:highlight>
                <a:latin typeface="Consolas" panose="020B0609020204030204" pitchFamily="49" charset="0"/>
              </a:rPr>
              <a:t>&gt;</a:t>
            </a:r>
            <a:endParaRPr lang="en-US" sz="1836" b="0" dirty="0">
              <a:solidFill>
                <a:srgbClr val="000000"/>
              </a:solidFill>
              <a:highlight>
                <a:srgbClr val="FFFFFF"/>
              </a:highlight>
              <a:latin typeface="Consolas" panose="020B0609020204030204" pitchFamily="49" charset="0"/>
            </a:endParaRPr>
          </a:p>
          <a:p>
            <a:pPr marL="0" indent="0">
              <a:buNone/>
            </a:pPr>
            <a:r>
              <a:rPr lang="en-US" sz="1836" b="0" dirty="0">
                <a:solidFill>
                  <a:srgbClr val="000000"/>
                </a:solidFill>
                <a:highlight>
                  <a:srgbClr val="FFFFFF"/>
                </a:highlight>
                <a:latin typeface="Consolas" panose="020B0609020204030204" pitchFamily="49" charset="0"/>
              </a:rPr>
              <a:t>    </a:t>
            </a:r>
            <a:r>
              <a:rPr lang="en-US" sz="1836" b="0" dirty="0">
                <a:solidFill>
                  <a:srgbClr val="0000FF"/>
                </a:solidFill>
                <a:highlight>
                  <a:srgbClr val="FFFFFF"/>
                </a:highlight>
                <a:latin typeface="Consolas" panose="020B0609020204030204" pitchFamily="49" charset="0"/>
              </a:rPr>
              <a:t>&lt;</a:t>
            </a:r>
            <a:r>
              <a:rPr lang="en-US" sz="1836" b="0" dirty="0">
                <a:solidFill>
                  <a:srgbClr val="800000"/>
                </a:solidFill>
                <a:highlight>
                  <a:srgbClr val="FFFFFF"/>
                </a:highlight>
                <a:latin typeface="Consolas" panose="020B0609020204030204" pitchFamily="49" charset="0"/>
              </a:rPr>
              <a:t>div</a:t>
            </a:r>
            <a:r>
              <a:rPr lang="en-US" sz="1836" b="0" dirty="0">
                <a:solidFill>
                  <a:srgbClr val="000000"/>
                </a:solidFill>
                <a:highlight>
                  <a:srgbClr val="FFFFFF"/>
                </a:highlight>
                <a:latin typeface="Consolas" panose="020B0609020204030204" pitchFamily="49" charset="0"/>
              </a:rPr>
              <a:t> </a:t>
            </a:r>
            <a:r>
              <a:rPr lang="en-US" sz="1836" b="0" dirty="0">
                <a:solidFill>
                  <a:srgbClr val="FF0000"/>
                </a:solidFill>
                <a:highlight>
                  <a:srgbClr val="FFFFFF"/>
                </a:highlight>
                <a:latin typeface="Consolas" panose="020B0609020204030204" pitchFamily="49" charset="0"/>
              </a:rPr>
              <a:t>class</a:t>
            </a:r>
            <a:r>
              <a:rPr lang="en-US" sz="1836" b="0" dirty="0">
                <a:solidFill>
                  <a:srgbClr val="0000FF"/>
                </a:solidFill>
                <a:highlight>
                  <a:srgbClr val="FFFFFF"/>
                </a:highlight>
                <a:latin typeface="Consolas" panose="020B0609020204030204" pitchFamily="49" charset="0"/>
              </a:rPr>
              <a:t>="container"&gt;</a:t>
            </a:r>
            <a:endParaRPr lang="en-US" sz="1836" b="0" dirty="0">
              <a:solidFill>
                <a:srgbClr val="000000"/>
              </a:solidFill>
              <a:highlight>
                <a:srgbClr val="FFFFFF"/>
              </a:highlight>
              <a:latin typeface="Consolas" panose="020B0609020204030204" pitchFamily="49" charset="0"/>
            </a:endParaRPr>
          </a:p>
          <a:p>
            <a:pPr marL="0" indent="0">
              <a:buNone/>
            </a:pPr>
            <a:r>
              <a:rPr lang="en-US" sz="1836" b="0" dirty="0">
                <a:solidFill>
                  <a:srgbClr val="000000"/>
                </a:solidFill>
                <a:highlight>
                  <a:srgbClr val="FFFFFF"/>
                </a:highlight>
                <a:latin typeface="Consolas" panose="020B0609020204030204" pitchFamily="49" charset="0"/>
              </a:rPr>
              <a:t>        Name: </a:t>
            </a:r>
            <a:r>
              <a:rPr lang="en-US" sz="1836" b="0" dirty="0">
                <a:solidFill>
                  <a:srgbClr val="0000FF"/>
                </a:solidFill>
                <a:highlight>
                  <a:srgbClr val="FFFFFF"/>
                </a:highlight>
                <a:latin typeface="Consolas" panose="020B0609020204030204" pitchFamily="49" charset="0"/>
              </a:rPr>
              <a:t>&lt;</a:t>
            </a:r>
            <a:r>
              <a:rPr lang="en-US" sz="1836" b="0" dirty="0">
                <a:solidFill>
                  <a:srgbClr val="800000"/>
                </a:solidFill>
                <a:highlight>
                  <a:srgbClr val="FFFFFF"/>
                </a:highlight>
                <a:latin typeface="Consolas" panose="020B0609020204030204" pitchFamily="49" charset="0"/>
              </a:rPr>
              <a:t>input</a:t>
            </a:r>
            <a:r>
              <a:rPr lang="en-US" sz="1836" b="0" dirty="0">
                <a:solidFill>
                  <a:srgbClr val="000000"/>
                </a:solidFill>
                <a:highlight>
                  <a:srgbClr val="FFFFFF"/>
                </a:highlight>
                <a:latin typeface="Consolas" panose="020B0609020204030204" pitchFamily="49" charset="0"/>
              </a:rPr>
              <a:t> </a:t>
            </a:r>
            <a:r>
              <a:rPr lang="en-US" sz="1836" b="0" dirty="0">
                <a:solidFill>
                  <a:srgbClr val="FF0000"/>
                </a:solidFill>
                <a:highlight>
                  <a:srgbClr val="FFFFFF"/>
                </a:highlight>
                <a:latin typeface="Consolas" panose="020B0609020204030204" pitchFamily="49" charset="0"/>
              </a:rPr>
              <a:t>type</a:t>
            </a:r>
            <a:r>
              <a:rPr lang="en-US" sz="1836" b="0" dirty="0">
                <a:solidFill>
                  <a:srgbClr val="0000FF"/>
                </a:solidFill>
                <a:highlight>
                  <a:srgbClr val="FFFFFF"/>
                </a:highlight>
                <a:latin typeface="Consolas" panose="020B0609020204030204" pitchFamily="49" charset="0"/>
              </a:rPr>
              <a:t>="text"</a:t>
            </a:r>
            <a:r>
              <a:rPr lang="en-US" sz="1836" b="0" dirty="0">
                <a:solidFill>
                  <a:srgbClr val="000000"/>
                </a:solidFill>
                <a:highlight>
                  <a:srgbClr val="FFFFFF"/>
                </a:highlight>
                <a:latin typeface="Consolas" panose="020B0609020204030204" pitchFamily="49" charset="0"/>
              </a:rPr>
              <a:t> </a:t>
            </a:r>
            <a:r>
              <a:rPr lang="en-US" sz="1836" b="0" dirty="0" err="1">
                <a:solidFill>
                  <a:srgbClr val="FF0000"/>
                </a:solidFill>
                <a:highlight>
                  <a:srgbClr val="FFFFFF"/>
                </a:highlight>
                <a:latin typeface="Consolas" panose="020B0609020204030204" pitchFamily="49" charset="0"/>
              </a:rPr>
              <a:t>ng</a:t>
            </a:r>
            <a:r>
              <a:rPr lang="en-US" sz="1836" b="0" dirty="0">
                <a:solidFill>
                  <a:srgbClr val="FF0000"/>
                </a:solidFill>
                <a:highlight>
                  <a:srgbClr val="FFFFFF"/>
                </a:highlight>
                <a:latin typeface="Consolas" panose="020B0609020204030204" pitchFamily="49" charset="0"/>
              </a:rPr>
              <a:t>-model</a:t>
            </a:r>
            <a:r>
              <a:rPr lang="en-US" sz="1836" b="0" dirty="0">
                <a:solidFill>
                  <a:srgbClr val="0000FF"/>
                </a:solidFill>
                <a:highlight>
                  <a:srgbClr val="FFFFFF"/>
                </a:highlight>
                <a:latin typeface="Consolas" panose="020B0609020204030204" pitchFamily="49" charset="0"/>
              </a:rPr>
              <a:t>="name"</a:t>
            </a:r>
            <a:r>
              <a:rPr lang="en-US" sz="1836" b="0" dirty="0">
                <a:solidFill>
                  <a:srgbClr val="000000"/>
                </a:solidFill>
                <a:highlight>
                  <a:srgbClr val="FFFFFF"/>
                </a:highlight>
                <a:latin typeface="Consolas" panose="020B0609020204030204" pitchFamily="49" charset="0"/>
              </a:rPr>
              <a:t> </a:t>
            </a:r>
            <a:r>
              <a:rPr lang="en-US" sz="1836" b="0" dirty="0">
                <a:solidFill>
                  <a:srgbClr val="0000FF"/>
                </a:solidFill>
                <a:highlight>
                  <a:srgbClr val="FFFFFF"/>
                </a:highlight>
                <a:latin typeface="Consolas" panose="020B0609020204030204" pitchFamily="49" charset="0"/>
              </a:rPr>
              <a:t>/&gt;</a:t>
            </a:r>
            <a:r>
              <a:rPr lang="en-US" sz="1836" b="0" dirty="0">
                <a:solidFill>
                  <a:srgbClr val="000000"/>
                </a:solidFill>
                <a:highlight>
                  <a:srgbClr val="FFFFFF"/>
                </a:highlight>
                <a:latin typeface="Consolas" panose="020B0609020204030204" pitchFamily="49" charset="0"/>
              </a:rPr>
              <a:t> {{ </a:t>
            </a:r>
            <a:r>
              <a:rPr lang="en-US" sz="1836" b="0" dirty="0">
                <a:solidFill>
                  <a:srgbClr val="800080"/>
                </a:solidFill>
                <a:highlight>
                  <a:srgbClr val="FFFFFF"/>
                </a:highlight>
                <a:latin typeface="Consolas" panose="020B0609020204030204" pitchFamily="49" charset="0"/>
              </a:rPr>
              <a:t>name</a:t>
            </a:r>
            <a:r>
              <a:rPr lang="en-US" sz="1836" b="0" dirty="0">
                <a:solidFill>
                  <a:srgbClr val="000000"/>
                </a:solidFill>
                <a:highlight>
                  <a:srgbClr val="FFFFFF"/>
                </a:highlight>
                <a:latin typeface="Consolas" panose="020B0609020204030204" pitchFamily="49" charset="0"/>
              </a:rPr>
              <a:t> }}</a:t>
            </a:r>
          </a:p>
          <a:p>
            <a:pPr marL="0" indent="0">
              <a:buNone/>
            </a:pPr>
            <a:r>
              <a:rPr lang="en-US" sz="1836" b="0" dirty="0">
                <a:solidFill>
                  <a:srgbClr val="000000"/>
                </a:solidFill>
                <a:highlight>
                  <a:srgbClr val="FFFFFF"/>
                </a:highlight>
                <a:latin typeface="Consolas" panose="020B0609020204030204" pitchFamily="49" charset="0"/>
              </a:rPr>
              <a:t>    </a:t>
            </a:r>
            <a:r>
              <a:rPr lang="en-US" sz="1836" b="0" dirty="0">
                <a:solidFill>
                  <a:srgbClr val="0000FF"/>
                </a:solidFill>
                <a:highlight>
                  <a:srgbClr val="FFFFFF"/>
                </a:highlight>
                <a:latin typeface="Consolas" panose="020B0609020204030204" pitchFamily="49" charset="0"/>
              </a:rPr>
              <a:t>&lt;/</a:t>
            </a:r>
            <a:r>
              <a:rPr lang="en-US" sz="1836" b="0" dirty="0">
                <a:solidFill>
                  <a:srgbClr val="800000"/>
                </a:solidFill>
                <a:highlight>
                  <a:srgbClr val="FFFFFF"/>
                </a:highlight>
                <a:latin typeface="Consolas" panose="020B0609020204030204" pitchFamily="49" charset="0"/>
              </a:rPr>
              <a:t>div</a:t>
            </a:r>
            <a:r>
              <a:rPr lang="en-US" sz="1836" b="0" dirty="0">
                <a:solidFill>
                  <a:srgbClr val="0000FF"/>
                </a:solidFill>
                <a:highlight>
                  <a:srgbClr val="FFFFFF"/>
                </a:highlight>
                <a:latin typeface="Consolas" panose="020B0609020204030204" pitchFamily="49" charset="0"/>
              </a:rPr>
              <a:t>&gt;</a:t>
            </a:r>
            <a:endParaRPr lang="en-US" sz="1836" b="0" dirty="0">
              <a:solidFill>
                <a:srgbClr val="000000"/>
              </a:solidFill>
              <a:highlight>
                <a:srgbClr val="FFFFFF"/>
              </a:highlight>
              <a:latin typeface="Consolas" panose="020B0609020204030204" pitchFamily="49" charset="0"/>
            </a:endParaRPr>
          </a:p>
          <a:p>
            <a:pPr marL="0" indent="0">
              <a:buNone/>
            </a:pPr>
            <a:endParaRPr lang="en-US" sz="1836" b="0" dirty="0">
              <a:solidFill>
                <a:srgbClr val="000000"/>
              </a:solidFill>
              <a:highlight>
                <a:srgbClr val="FFFFFF"/>
              </a:highlight>
              <a:latin typeface="Consolas" panose="020B0609020204030204" pitchFamily="49" charset="0"/>
            </a:endParaRPr>
          </a:p>
          <a:p>
            <a:pPr marL="0" indent="0">
              <a:buNone/>
            </a:pPr>
            <a:r>
              <a:rPr lang="en-US" sz="1836" b="0" dirty="0">
                <a:solidFill>
                  <a:srgbClr val="000000"/>
                </a:solidFill>
                <a:highlight>
                  <a:srgbClr val="FFFFFF"/>
                </a:highlight>
                <a:latin typeface="Consolas" panose="020B0609020204030204" pitchFamily="49" charset="0"/>
              </a:rPr>
              <a:t>    </a:t>
            </a:r>
            <a:r>
              <a:rPr lang="en-US" sz="1836" b="0" dirty="0">
                <a:solidFill>
                  <a:srgbClr val="0000FF"/>
                </a:solidFill>
                <a:highlight>
                  <a:srgbClr val="FFFFFF"/>
                </a:highlight>
                <a:latin typeface="Consolas" panose="020B0609020204030204" pitchFamily="49" charset="0"/>
              </a:rPr>
              <a:t>&lt;</a:t>
            </a:r>
            <a:r>
              <a:rPr lang="en-US" sz="1836" b="0" dirty="0">
                <a:solidFill>
                  <a:srgbClr val="800000"/>
                </a:solidFill>
                <a:highlight>
                  <a:srgbClr val="FFFFFF"/>
                </a:highlight>
                <a:latin typeface="Consolas" panose="020B0609020204030204" pitchFamily="49" charset="0"/>
              </a:rPr>
              <a:t>script</a:t>
            </a:r>
            <a:r>
              <a:rPr lang="en-US" sz="1836" b="0" dirty="0">
                <a:solidFill>
                  <a:srgbClr val="000000"/>
                </a:solidFill>
                <a:highlight>
                  <a:srgbClr val="FFFFFF"/>
                </a:highlight>
                <a:latin typeface="Consolas" panose="020B0609020204030204" pitchFamily="49" charset="0"/>
              </a:rPr>
              <a:t> </a:t>
            </a:r>
            <a:r>
              <a:rPr lang="en-US" sz="1836" b="0" dirty="0" err="1">
                <a:solidFill>
                  <a:srgbClr val="FF0000"/>
                </a:solidFill>
                <a:highlight>
                  <a:srgbClr val="FFFFFF"/>
                </a:highlight>
                <a:latin typeface="Consolas" panose="020B0609020204030204" pitchFamily="49" charset="0"/>
              </a:rPr>
              <a:t>src</a:t>
            </a:r>
            <a:r>
              <a:rPr lang="en-US" sz="1836" b="0" dirty="0">
                <a:solidFill>
                  <a:srgbClr val="0000FF"/>
                </a:solidFill>
                <a:highlight>
                  <a:srgbClr val="FFFFFF"/>
                </a:highlight>
                <a:latin typeface="Consolas" panose="020B0609020204030204" pitchFamily="49" charset="0"/>
              </a:rPr>
              <a:t>="Scripts/angular.js"&gt;&lt;/</a:t>
            </a:r>
            <a:r>
              <a:rPr lang="en-US" sz="1836" b="0" dirty="0">
                <a:solidFill>
                  <a:srgbClr val="800000"/>
                </a:solidFill>
                <a:highlight>
                  <a:srgbClr val="FFFFFF"/>
                </a:highlight>
                <a:latin typeface="Consolas" panose="020B0609020204030204" pitchFamily="49" charset="0"/>
              </a:rPr>
              <a:t>script</a:t>
            </a:r>
            <a:r>
              <a:rPr lang="en-US" sz="1836" b="0" dirty="0">
                <a:solidFill>
                  <a:srgbClr val="0000FF"/>
                </a:solidFill>
                <a:highlight>
                  <a:srgbClr val="FFFFFF"/>
                </a:highlight>
                <a:latin typeface="Consolas" panose="020B0609020204030204" pitchFamily="49" charset="0"/>
              </a:rPr>
              <a:t>&gt;</a:t>
            </a:r>
            <a:endParaRPr lang="en-US" sz="1836" b="0" dirty="0">
              <a:solidFill>
                <a:srgbClr val="000000"/>
              </a:solidFill>
              <a:highlight>
                <a:srgbClr val="FFFFFF"/>
              </a:highlight>
              <a:latin typeface="Consolas" panose="020B0609020204030204" pitchFamily="49" charset="0"/>
            </a:endParaRPr>
          </a:p>
          <a:p>
            <a:pPr marL="0" indent="0">
              <a:buNone/>
            </a:pPr>
            <a:r>
              <a:rPr lang="en-US" sz="1836" b="0" dirty="0">
                <a:solidFill>
                  <a:srgbClr val="0000FF"/>
                </a:solidFill>
                <a:highlight>
                  <a:srgbClr val="FFFFFF"/>
                </a:highlight>
                <a:latin typeface="Consolas" panose="020B0609020204030204" pitchFamily="49" charset="0"/>
              </a:rPr>
              <a:t>&lt;/</a:t>
            </a:r>
            <a:r>
              <a:rPr lang="en-US" sz="1836" b="0" dirty="0">
                <a:solidFill>
                  <a:srgbClr val="800000"/>
                </a:solidFill>
                <a:highlight>
                  <a:srgbClr val="FFFFFF"/>
                </a:highlight>
                <a:latin typeface="Consolas" panose="020B0609020204030204" pitchFamily="49" charset="0"/>
              </a:rPr>
              <a:t>body</a:t>
            </a:r>
            <a:r>
              <a:rPr lang="en-US" sz="1836" b="0" dirty="0">
                <a:solidFill>
                  <a:srgbClr val="0000FF"/>
                </a:solidFill>
                <a:highlight>
                  <a:srgbClr val="FFFFFF"/>
                </a:highlight>
                <a:latin typeface="Consolas" panose="020B0609020204030204" pitchFamily="49" charset="0"/>
              </a:rPr>
              <a:t>&gt;</a:t>
            </a:r>
            <a:endParaRPr lang="en-US" sz="1836" b="0" dirty="0">
              <a:solidFill>
                <a:srgbClr val="000000"/>
              </a:solidFill>
              <a:highlight>
                <a:srgbClr val="FFFFFF"/>
              </a:highlight>
              <a:latin typeface="Consolas" panose="020B0609020204030204" pitchFamily="49" charset="0"/>
            </a:endParaRPr>
          </a:p>
          <a:p>
            <a:pPr marL="0" indent="0">
              <a:buNone/>
            </a:pPr>
            <a:r>
              <a:rPr lang="en-US" sz="1836" b="0" dirty="0">
                <a:solidFill>
                  <a:srgbClr val="0000FF"/>
                </a:solidFill>
                <a:highlight>
                  <a:srgbClr val="FFFFFF"/>
                </a:highlight>
                <a:latin typeface="Consolas" panose="020B0609020204030204" pitchFamily="49" charset="0"/>
              </a:rPr>
              <a:t>&lt;/</a:t>
            </a:r>
            <a:r>
              <a:rPr lang="en-US" sz="1836" b="0" dirty="0">
                <a:solidFill>
                  <a:srgbClr val="800000"/>
                </a:solidFill>
                <a:highlight>
                  <a:srgbClr val="FFFFFF"/>
                </a:highlight>
                <a:latin typeface="Consolas" panose="020B0609020204030204" pitchFamily="49" charset="0"/>
              </a:rPr>
              <a:t>html</a:t>
            </a:r>
            <a:r>
              <a:rPr lang="en-US" sz="1836" b="0" dirty="0">
                <a:solidFill>
                  <a:srgbClr val="0000FF"/>
                </a:solidFill>
                <a:highlight>
                  <a:srgbClr val="FFFFFF"/>
                </a:highlight>
                <a:latin typeface="Consolas" panose="020B0609020204030204" pitchFamily="49" charset="0"/>
              </a:rPr>
              <a:t>&gt;</a:t>
            </a:r>
            <a:endParaRPr lang="en-US" sz="1836" b="0" dirty="0">
              <a:latin typeface="Tahoma" panose="020B0604030504040204" pitchFamily="34" charset="0"/>
              <a:ea typeface="Tahoma" panose="020B0604030504040204" pitchFamily="34" charset="0"/>
              <a:cs typeface="Tahoma" panose="020B0604030504040204" pitchFamily="34" charset="0"/>
            </a:endParaRPr>
          </a:p>
        </p:txBody>
      </p:sp>
      <p:sp>
        <p:nvSpPr>
          <p:cNvPr id="4" name="Rectangular Callout 3"/>
          <p:cNvSpPr/>
          <p:nvPr/>
        </p:nvSpPr>
        <p:spPr>
          <a:xfrm>
            <a:off x="3220264" y="1632057"/>
            <a:ext cx="2019528" cy="474397"/>
          </a:xfrm>
          <a:prstGeom prst="wedgeRectCallout">
            <a:avLst>
              <a:gd name="adj1" fmla="val -83379"/>
              <a:gd name="adj2" fmla="val 59252"/>
            </a:avLst>
          </a:prstGeom>
          <a:solidFill>
            <a:srgbClr val="0070C0"/>
          </a:solidFill>
          <a:ln>
            <a:solidFill>
              <a:srgbClr val="FFFFFF"/>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1904" b="1" dirty="0">
                <a:solidFill>
                  <a:srgbClr val="FFFFFF"/>
                </a:solidFill>
                <a:latin typeface="News Gothic Com Thin" panose="020B0204030503020204" pitchFamily="34" charset="0"/>
                <a:ea typeface="Tahoma" panose="020B0604030504040204" pitchFamily="34" charset="0"/>
                <a:cs typeface="Tahoma" panose="020B0604030504040204" pitchFamily="34" charset="0"/>
              </a:rPr>
              <a:t>Directive</a:t>
            </a:r>
          </a:p>
        </p:txBody>
      </p:sp>
      <p:sp>
        <p:nvSpPr>
          <p:cNvPr id="5" name="Rectangular Callout 4"/>
          <p:cNvSpPr/>
          <p:nvPr/>
        </p:nvSpPr>
        <p:spPr>
          <a:xfrm>
            <a:off x="4750561" y="3242146"/>
            <a:ext cx="2020641" cy="446491"/>
          </a:xfrm>
          <a:prstGeom prst="wedgeRectCallout">
            <a:avLst>
              <a:gd name="adj1" fmla="val -13717"/>
              <a:gd name="adj2" fmla="val 126311"/>
            </a:avLst>
          </a:prstGeom>
          <a:solidFill>
            <a:srgbClr val="0070C0"/>
          </a:solidFill>
          <a:ln>
            <a:solidFill>
              <a:srgbClr val="FFFFFF"/>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1904" b="1" dirty="0">
                <a:solidFill>
                  <a:srgbClr val="FFFFFF"/>
                </a:solidFill>
                <a:latin typeface="News Gothic Com Thin" panose="020B0204030503020204" pitchFamily="34" charset="0"/>
                <a:ea typeface="Tahoma" panose="020B0604030504040204" pitchFamily="34" charset="0"/>
                <a:cs typeface="Tahoma" panose="020B0604030504040204" pitchFamily="34" charset="0"/>
              </a:rPr>
              <a:t>Directive</a:t>
            </a:r>
          </a:p>
        </p:txBody>
      </p:sp>
      <p:sp>
        <p:nvSpPr>
          <p:cNvPr id="6" name="Rectangular Callout 5"/>
          <p:cNvSpPr/>
          <p:nvPr/>
        </p:nvSpPr>
        <p:spPr>
          <a:xfrm>
            <a:off x="8271865" y="4666187"/>
            <a:ext cx="2839746" cy="585016"/>
          </a:xfrm>
          <a:prstGeom prst="wedgeRectCallout">
            <a:avLst>
              <a:gd name="adj1" fmla="val -56829"/>
              <a:gd name="adj2" fmla="val -105494"/>
            </a:avLst>
          </a:prstGeom>
          <a:solidFill>
            <a:srgbClr val="0070C0"/>
          </a:solidFill>
          <a:ln>
            <a:solidFill>
              <a:srgbClr val="FFFFFF"/>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1904" b="1" dirty="0">
                <a:solidFill>
                  <a:srgbClr val="FFFFFF"/>
                </a:solidFill>
                <a:latin typeface="News Gothic Com Thin" panose="020B0204030503020204" pitchFamily="34" charset="0"/>
                <a:ea typeface="Tahoma" panose="020B0604030504040204" pitchFamily="34" charset="0"/>
                <a:cs typeface="Tahoma" panose="020B0604030504040204" pitchFamily="34" charset="0"/>
              </a:rPr>
              <a:t>Data Binding Expression</a:t>
            </a:r>
          </a:p>
        </p:txBody>
      </p:sp>
    </p:spTree>
    <p:extLst>
      <p:ext uri="{BB962C8B-B14F-4D97-AF65-F5344CB8AC3E}">
        <p14:creationId xmlns:p14="http://schemas.microsoft.com/office/powerpoint/2010/main" val="8948786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2617" y="1302742"/>
            <a:ext cx="10676854" cy="4801314"/>
          </a:xfrm>
          <a:prstGeom prst="rect">
            <a:avLst/>
          </a:prstGeom>
        </p:spPr>
        <p:txBody>
          <a:bodyPr wrap="square">
            <a:spAutoFit/>
          </a:bodyPr>
          <a:lstStyle/>
          <a:p>
            <a:r>
              <a:rPr lang="en-US" sz="2040" dirty="0">
                <a:solidFill>
                  <a:srgbClr val="0000FF"/>
                </a:solidFill>
                <a:highlight>
                  <a:srgbClr val="FFFFFF"/>
                </a:highlight>
                <a:latin typeface="Consolas" panose="020B0609020204030204" pitchFamily="49" charset="0"/>
              </a:rPr>
              <a:t>&lt;</a:t>
            </a:r>
            <a:r>
              <a:rPr lang="en-US" sz="2040" dirty="0">
                <a:solidFill>
                  <a:srgbClr val="800000"/>
                </a:solidFill>
                <a:highlight>
                  <a:srgbClr val="FFFFFF"/>
                </a:highlight>
                <a:latin typeface="Consolas" panose="020B0609020204030204" pitchFamily="49" charset="0"/>
              </a:rPr>
              <a:t>html</a:t>
            </a:r>
            <a:r>
              <a:rPr lang="en-US" sz="2040" dirty="0">
                <a:solidFill>
                  <a:srgbClr val="000000"/>
                </a:solidFill>
                <a:highlight>
                  <a:srgbClr val="FFFFFF"/>
                </a:highlight>
                <a:latin typeface="Consolas" panose="020B0609020204030204" pitchFamily="49" charset="0"/>
              </a:rPr>
              <a:t> </a:t>
            </a:r>
            <a:r>
              <a:rPr lang="en-US" sz="2040" dirty="0">
                <a:solidFill>
                  <a:srgbClr val="FF0000"/>
                </a:solidFill>
                <a:highlight>
                  <a:srgbClr val="FFFFFF"/>
                </a:highlight>
                <a:latin typeface="Consolas" panose="020B0609020204030204" pitchFamily="49" charset="0"/>
              </a:rPr>
              <a:t>data-</a:t>
            </a:r>
            <a:r>
              <a:rPr lang="en-US" sz="2040" dirty="0" err="1">
                <a:solidFill>
                  <a:srgbClr val="FF0000"/>
                </a:solidFill>
                <a:highlight>
                  <a:srgbClr val="FFFFFF"/>
                </a:highlight>
                <a:latin typeface="Consolas" panose="020B0609020204030204" pitchFamily="49" charset="0"/>
              </a:rPr>
              <a:t>ng</a:t>
            </a:r>
            <a:r>
              <a:rPr lang="en-US" sz="2040" dirty="0">
                <a:solidFill>
                  <a:srgbClr val="FF0000"/>
                </a:solidFill>
                <a:highlight>
                  <a:srgbClr val="FFFFFF"/>
                </a:highlight>
                <a:latin typeface="Consolas" panose="020B0609020204030204" pitchFamily="49" charset="0"/>
              </a:rPr>
              <a:t>-app</a:t>
            </a:r>
            <a:r>
              <a:rPr lang="en-US" sz="2040" dirty="0">
                <a:solidFill>
                  <a:srgbClr val="0000FF"/>
                </a:solidFill>
                <a:highlight>
                  <a:srgbClr val="FFFFFF"/>
                </a:highlight>
                <a:latin typeface="Consolas" panose="020B0609020204030204" pitchFamily="49" charset="0"/>
              </a:rPr>
              <a:t>=""&gt;</a:t>
            </a:r>
            <a:endParaRPr lang="en-US" sz="2040" dirty="0">
              <a:solidFill>
                <a:srgbClr val="000000"/>
              </a:solidFill>
              <a:highlight>
                <a:srgbClr val="FFFFFF"/>
              </a:highlight>
              <a:latin typeface="Consolas" panose="020B0609020204030204" pitchFamily="49" charset="0"/>
            </a:endParaRPr>
          </a:p>
          <a:p>
            <a:r>
              <a:rPr lang="en-US" sz="2040" dirty="0">
                <a:solidFill>
                  <a:srgbClr val="0000FF"/>
                </a:solidFill>
                <a:highlight>
                  <a:srgbClr val="FFFFFF"/>
                </a:highlight>
                <a:latin typeface="Consolas" panose="020B0609020204030204" pitchFamily="49" charset="0"/>
              </a:rPr>
              <a:t>...</a:t>
            </a:r>
            <a:br>
              <a:rPr lang="en-US" sz="2040" dirty="0">
                <a:solidFill>
                  <a:srgbClr val="0000FF"/>
                </a:solidFill>
                <a:highlight>
                  <a:srgbClr val="FFFFFF"/>
                </a:highlight>
                <a:latin typeface="Consolas" panose="020B0609020204030204" pitchFamily="49" charset="0"/>
              </a:rPr>
            </a:br>
            <a:endParaRPr lang="en-US" sz="2040" dirty="0">
              <a:solidFill>
                <a:srgbClr val="0000FF"/>
              </a:solidFill>
              <a:highlight>
                <a:srgbClr val="FFFFFF"/>
              </a:highlight>
              <a:latin typeface="Consolas" panose="020B0609020204030204" pitchFamily="49" charset="0"/>
            </a:endParaRPr>
          </a:p>
          <a:p>
            <a:r>
              <a:rPr lang="en-US" sz="2040" dirty="0">
                <a:solidFill>
                  <a:srgbClr val="0000FF"/>
                </a:solidFill>
                <a:highlight>
                  <a:srgbClr val="FFFFFF"/>
                </a:highlight>
                <a:latin typeface="Consolas" panose="020B0609020204030204" pitchFamily="49" charset="0"/>
              </a:rPr>
              <a:t>   &lt;</a:t>
            </a:r>
            <a:r>
              <a:rPr lang="en-US" sz="2040" dirty="0">
                <a:solidFill>
                  <a:srgbClr val="800000"/>
                </a:solidFill>
                <a:highlight>
                  <a:srgbClr val="FFFFFF"/>
                </a:highlight>
                <a:latin typeface="Consolas" panose="020B0609020204030204" pitchFamily="49" charset="0"/>
              </a:rPr>
              <a:t>div</a:t>
            </a:r>
            <a:r>
              <a:rPr lang="en-US" sz="2040" dirty="0">
                <a:solidFill>
                  <a:srgbClr val="000000"/>
                </a:solidFill>
                <a:highlight>
                  <a:srgbClr val="FFFFFF"/>
                </a:highlight>
                <a:latin typeface="Consolas" panose="020B0609020204030204" pitchFamily="49" charset="0"/>
              </a:rPr>
              <a:t> </a:t>
            </a:r>
            <a:r>
              <a:rPr lang="en-US" sz="2040" dirty="0">
                <a:solidFill>
                  <a:srgbClr val="FF0000"/>
                </a:solidFill>
                <a:highlight>
                  <a:srgbClr val="FFFFFF"/>
                </a:highlight>
                <a:latin typeface="Consolas" panose="020B0609020204030204" pitchFamily="49" charset="0"/>
              </a:rPr>
              <a:t>class</a:t>
            </a:r>
            <a:r>
              <a:rPr lang="en-US" sz="2040" dirty="0">
                <a:solidFill>
                  <a:srgbClr val="0000FF"/>
                </a:solidFill>
                <a:highlight>
                  <a:srgbClr val="FFFFFF"/>
                </a:highlight>
                <a:latin typeface="Consolas" panose="020B0609020204030204" pitchFamily="49" charset="0"/>
              </a:rPr>
              <a:t>="container"</a:t>
            </a:r>
            <a:r>
              <a:rPr lang="en-US" sz="2040" dirty="0">
                <a:solidFill>
                  <a:srgbClr val="000000"/>
                </a:solidFill>
                <a:highlight>
                  <a:srgbClr val="FFFFFF"/>
                </a:highlight>
                <a:latin typeface="Consolas" panose="020B0609020204030204" pitchFamily="49" charset="0"/>
              </a:rPr>
              <a:t> </a:t>
            </a:r>
            <a:br>
              <a:rPr lang="en-US" sz="2040" dirty="0">
                <a:solidFill>
                  <a:srgbClr val="000000"/>
                </a:solidFill>
                <a:highlight>
                  <a:srgbClr val="FFFFFF"/>
                </a:highlight>
                <a:latin typeface="Consolas" panose="020B0609020204030204" pitchFamily="49" charset="0"/>
              </a:rPr>
            </a:br>
            <a:r>
              <a:rPr lang="en-US" sz="2040" dirty="0">
                <a:solidFill>
                  <a:srgbClr val="000000"/>
                </a:solidFill>
                <a:highlight>
                  <a:srgbClr val="FFFFFF"/>
                </a:highlight>
                <a:latin typeface="Consolas" panose="020B0609020204030204" pitchFamily="49" charset="0"/>
              </a:rPr>
              <a:t>      </a:t>
            </a:r>
            <a:r>
              <a:rPr lang="en-US" sz="2040" dirty="0">
                <a:solidFill>
                  <a:srgbClr val="FF0000"/>
                </a:solidFill>
                <a:highlight>
                  <a:srgbClr val="FFFFFF"/>
                </a:highlight>
                <a:latin typeface="Consolas" panose="020B0609020204030204" pitchFamily="49" charset="0"/>
              </a:rPr>
              <a:t>data-ng-</a:t>
            </a:r>
            <a:r>
              <a:rPr lang="en-US" sz="2040" dirty="0" err="1">
                <a:solidFill>
                  <a:srgbClr val="FF0000"/>
                </a:solidFill>
                <a:highlight>
                  <a:srgbClr val="FFFFFF"/>
                </a:highlight>
                <a:latin typeface="Consolas" panose="020B0609020204030204" pitchFamily="49" charset="0"/>
              </a:rPr>
              <a:t>init</a:t>
            </a:r>
            <a:r>
              <a:rPr lang="en-US" sz="2040" dirty="0">
                <a:solidFill>
                  <a:srgbClr val="0000FF"/>
                </a:solidFill>
                <a:highlight>
                  <a:srgbClr val="FFFFFF"/>
                </a:highlight>
                <a:latin typeface="Consolas" panose="020B0609020204030204" pitchFamily="49" charset="0"/>
              </a:rPr>
              <a:t>="names=[‘Omkar','</a:t>
            </a:r>
            <a:r>
              <a:rPr lang="en-US" sz="2040" dirty="0" err="1">
                <a:solidFill>
                  <a:srgbClr val="0000FF"/>
                </a:solidFill>
                <a:highlight>
                  <a:srgbClr val="FFFFFF"/>
                </a:highlight>
                <a:latin typeface="Consolas" panose="020B0609020204030204" pitchFamily="49" charset="0"/>
              </a:rPr>
              <a:t>Nupur</a:t>
            </a:r>
            <a:r>
              <a:rPr lang="en-US" sz="2040" dirty="0">
                <a:solidFill>
                  <a:srgbClr val="0000FF"/>
                </a:solidFill>
                <a:highlight>
                  <a:srgbClr val="FFFFFF"/>
                </a:highlight>
                <a:latin typeface="Consolas" panose="020B0609020204030204" pitchFamily="49" charset="0"/>
              </a:rPr>
              <a:t>',‘</a:t>
            </a:r>
            <a:r>
              <a:rPr lang="en-US" sz="2040" dirty="0" err="1">
                <a:solidFill>
                  <a:srgbClr val="0000FF"/>
                </a:solidFill>
                <a:highlight>
                  <a:srgbClr val="FFFFFF"/>
                </a:highlight>
                <a:latin typeface="Consolas" panose="020B0609020204030204" pitchFamily="49" charset="0"/>
              </a:rPr>
              <a:t>Vikas',‘Shiva</a:t>
            </a:r>
            <a:r>
              <a:rPr lang="en-US" sz="2040" dirty="0">
                <a:solidFill>
                  <a:srgbClr val="0000FF"/>
                </a:solidFill>
                <a:highlight>
                  <a:srgbClr val="FFFFFF"/>
                </a:highlight>
                <a:latin typeface="Consolas" panose="020B0609020204030204" pitchFamily="49" charset="0"/>
              </a:rPr>
              <a:t>']"&gt;</a:t>
            </a:r>
            <a:br>
              <a:rPr lang="en-US" sz="2040" dirty="0">
                <a:solidFill>
                  <a:srgbClr val="0000FF"/>
                </a:solidFill>
                <a:highlight>
                  <a:srgbClr val="FFFFFF"/>
                </a:highlight>
                <a:latin typeface="Consolas" panose="020B0609020204030204" pitchFamily="49" charset="0"/>
              </a:rPr>
            </a:br>
            <a:endParaRPr lang="en-US" sz="2040" dirty="0">
              <a:solidFill>
                <a:srgbClr val="000000"/>
              </a:solidFill>
              <a:highlight>
                <a:srgbClr val="FFFFFF"/>
              </a:highlight>
              <a:latin typeface="Consolas" panose="020B0609020204030204" pitchFamily="49" charset="0"/>
            </a:endParaRPr>
          </a:p>
          <a:p>
            <a:r>
              <a:rPr lang="en-US" sz="2040" dirty="0">
                <a:solidFill>
                  <a:srgbClr val="000000"/>
                </a:solidFill>
                <a:highlight>
                  <a:srgbClr val="FFFFFF"/>
                </a:highlight>
                <a:latin typeface="Consolas" panose="020B0609020204030204" pitchFamily="49" charset="0"/>
              </a:rPr>
              <a:t>       </a:t>
            </a:r>
            <a:r>
              <a:rPr lang="en-US" sz="2040" dirty="0">
                <a:solidFill>
                  <a:srgbClr val="0000FF"/>
                </a:solidFill>
                <a:highlight>
                  <a:srgbClr val="FFFFFF"/>
                </a:highlight>
                <a:latin typeface="Consolas" panose="020B0609020204030204" pitchFamily="49" charset="0"/>
              </a:rPr>
              <a:t>&lt;</a:t>
            </a:r>
            <a:r>
              <a:rPr lang="en-US" sz="2040" dirty="0">
                <a:solidFill>
                  <a:srgbClr val="800000"/>
                </a:solidFill>
                <a:highlight>
                  <a:srgbClr val="FFFFFF"/>
                </a:highlight>
                <a:latin typeface="Consolas" panose="020B0609020204030204" pitchFamily="49" charset="0"/>
              </a:rPr>
              <a:t>h3</a:t>
            </a:r>
            <a:r>
              <a:rPr lang="en-US" sz="2040" dirty="0">
                <a:solidFill>
                  <a:srgbClr val="0000FF"/>
                </a:solidFill>
                <a:highlight>
                  <a:srgbClr val="FFFFFF"/>
                </a:highlight>
                <a:latin typeface="Consolas" panose="020B0609020204030204" pitchFamily="49" charset="0"/>
              </a:rPr>
              <a:t>&gt;</a:t>
            </a:r>
            <a:r>
              <a:rPr lang="en-US" sz="2040" dirty="0">
                <a:solidFill>
                  <a:srgbClr val="000000"/>
                </a:solidFill>
                <a:highlight>
                  <a:srgbClr val="FFFFFF"/>
                </a:highlight>
                <a:latin typeface="Consolas" panose="020B0609020204030204" pitchFamily="49" charset="0"/>
              </a:rPr>
              <a:t>Looping with the </a:t>
            </a:r>
            <a:r>
              <a:rPr lang="en-US" sz="2040" dirty="0" err="1">
                <a:solidFill>
                  <a:srgbClr val="000000"/>
                </a:solidFill>
                <a:highlight>
                  <a:srgbClr val="FFFFFF"/>
                </a:highlight>
                <a:latin typeface="Consolas" panose="020B0609020204030204" pitchFamily="49" charset="0"/>
              </a:rPr>
              <a:t>ng</a:t>
            </a:r>
            <a:r>
              <a:rPr lang="en-US" sz="2040" dirty="0">
                <a:solidFill>
                  <a:srgbClr val="000000"/>
                </a:solidFill>
                <a:highlight>
                  <a:srgbClr val="FFFFFF"/>
                </a:highlight>
                <a:latin typeface="Consolas" panose="020B0609020204030204" pitchFamily="49" charset="0"/>
              </a:rPr>
              <a:t>-repeat Directive</a:t>
            </a:r>
            <a:r>
              <a:rPr lang="en-US" sz="2040" dirty="0">
                <a:solidFill>
                  <a:srgbClr val="0000FF"/>
                </a:solidFill>
                <a:highlight>
                  <a:srgbClr val="FFFFFF"/>
                </a:highlight>
                <a:latin typeface="Consolas" panose="020B0609020204030204" pitchFamily="49" charset="0"/>
              </a:rPr>
              <a:t>&lt;/</a:t>
            </a:r>
            <a:r>
              <a:rPr lang="en-US" sz="2040" dirty="0">
                <a:solidFill>
                  <a:srgbClr val="800000"/>
                </a:solidFill>
                <a:highlight>
                  <a:srgbClr val="FFFFFF"/>
                </a:highlight>
                <a:latin typeface="Consolas" panose="020B0609020204030204" pitchFamily="49" charset="0"/>
              </a:rPr>
              <a:t>h3</a:t>
            </a:r>
            <a:r>
              <a:rPr lang="en-US" sz="2040" dirty="0">
                <a:solidFill>
                  <a:srgbClr val="0000FF"/>
                </a:solidFill>
                <a:highlight>
                  <a:srgbClr val="FFFFFF"/>
                </a:highlight>
                <a:latin typeface="Consolas" panose="020B0609020204030204" pitchFamily="49" charset="0"/>
              </a:rPr>
              <a:t>&gt;</a:t>
            </a:r>
            <a:endParaRPr lang="en-US" sz="2040" dirty="0">
              <a:solidFill>
                <a:srgbClr val="000000"/>
              </a:solidFill>
              <a:highlight>
                <a:srgbClr val="FFFFFF"/>
              </a:highlight>
              <a:latin typeface="Consolas" panose="020B0609020204030204" pitchFamily="49" charset="0"/>
            </a:endParaRPr>
          </a:p>
          <a:p>
            <a:r>
              <a:rPr lang="en-US" sz="2040" dirty="0">
                <a:solidFill>
                  <a:srgbClr val="0000FF"/>
                </a:solidFill>
                <a:highlight>
                  <a:srgbClr val="FFFFFF"/>
                </a:highlight>
                <a:latin typeface="Consolas" panose="020B0609020204030204" pitchFamily="49" charset="0"/>
              </a:rPr>
              <a:t>       &lt;</a:t>
            </a:r>
            <a:r>
              <a:rPr lang="en-US" sz="2040" dirty="0" err="1">
                <a:solidFill>
                  <a:srgbClr val="800000"/>
                </a:solidFill>
                <a:highlight>
                  <a:srgbClr val="FFFFFF"/>
                </a:highlight>
                <a:latin typeface="Consolas" panose="020B0609020204030204" pitchFamily="49" charset="0"/>
              </a:rPr>
              <a:t>ul</a:t>
            </a:r>
            <a:r>
              <a:rPr lang="en-US" sz="2040" dirty="0">
                <a:solidFill>
                  <a:srgbClr val="0000FF"/>
                </a:solidFill>
                <a:highlight>
                  <a:srgbClr val="FFFFFF"/>
                </a:highlight>
                <a:latin typeface="Consolas" panose="020B0609020204030204" pitchFamily="49" charset="0"/>
              </a:rPr>
              <a:t>&gt;</a:t>
            </a:r>
            <a:endParaRPr lang="en-US" sz="2040" dirty="0">
              <a:solidFill>
                <a:srgbClr val="000000"/>
              </a:solidFill>
              <a:highlight>
                <a:srgbClr val="FFFFFF"/>
              </a:highlight>
              <a:latin typeface="Consolas" panose="020B0609020204030204" pitchFamily="49" charset="0"/>
            </a:endParaRPr>
          </a:p>
          <a:p>
            <a:r>
              <a:rPr lang="it-IT" sz="2040" dirty="0">
                <a:solidFill>
                  <a:srgbClr val="000000"/>
                </a:solidFill>
                <a:highlight>
                  <a:srgbClr val="FFFFFF"/>
                </a:highlight>
                <a:latin typeface="Consolas" panose="020B0609020204030204" pitchFamily="49" charset="0"/>
              </a:rPr>
              <a:t>           </a:t>
            </a:r>
            <a:r>
              <a:rPr lang="it-IT" sz="2040" dirty="0">
                <a:solidFill>
                  <a:srgbClr val="0000FF"/>
                </a:solidFill>
                <a:highlight>
                  <a:srgbClr val="FFFFFF"/>
                </a:highlight>
                <a:latin typeface="Consolas" panose="020B0609020204030204" pitchFamily="49" charset="0"/>
              </a:rPr>
              <a:t>&lt;</a:t>
            </a:r>
            <a:r>
              <a:rPr lang="it-IT" sz="2040" dirty="0">
                <a:solidFill>
                  <a:srgbClr val="800000"/>
                </a:solidFill>
                <a:highlight>
                  <a:srgbClr val="FFFFFF"/>
                </a:highlight>
                <a:latin typeface="Consolas" panose="020B0609020204030204" pitchFamily="49" charset="0"/>
              </a:rPr>
              <a:t>li</a:t>
            </a:r>
            <a:r>
              <a:rPr lang="it-IT" sz="2040" dirty="0">
                <a:solidFill>
                  <a:srgbClr val="000000"/>
                </a:solidFill>
                <a:highlight>
                  <a:srgbClr val="FFFFFF"/>
                </a:highlight>
                <a:latin typeface="Consolas" panose="020B0609020204030204" pitchFamily="49" charset="0"/>
              </a:rPr>
              <a:t> </a:t>
            </a:r>
            <a:r>
              <a:rPr lang="it-IT" sz="2040" dirty="0">
                <a:solidFill>
                  <a:srgbClr val="FF0000"/>
                </a:solidFill>
                <a:highlight>
                  <a:srgbClr val="FFFFFF"/>
                </a:highlight>
                <a:latin typeface="Consolas" panose="020B0609020204030204" pitchFamily="49" charset="0"/>
              </a:rPr>
              <a:t>data-ng-repeat</a:t>
            </a:r>
            <a:r>
              <a:rPr lang="it-IT" sz="2040" dirty="0">
                <a:solidFill>
                  <a:srgbClr val="0000FF"/>
                </a:solidFill>
                <a:highlight>
                  <a:srgbClr val="FFFFFF"/>
                </a:highlight>
                <a:latin typeface="Consolas" panose="020B0609020204030204" pitchFamily="49" charset="0"/>
              </a:rPr>
              <a:t>="name in names"&gt;</a:t>
            </a:r>
            <a:r>
              <a:rPr lang="it-IT" sz="2040" b="1" dirty="0">
                <a:solidFill>
                  <a:srgbClr val="000000"/>
                </a:solidFill>
                <a:highlight>
                  <a:srgbClr val="FFFFFF"/>
                </a:highlight>
                <a:latin typeface="Consolas" panose="020B0609020204030204" pitchFamily="49" charset="0"/>
              </a:rPr>
              <a:t>{{ </a:t>
            </a:r>
            <a:r>
              <a:rPr lang="it-IT" sz="2040" dirty="0">
                <a:solidFill>
                  <a:srgbClr val="800080"/>
                </a:solidFill>
                <a:highlight>
                  <a:srgbClr val="FFFFFF"/>
                </a:highlight>
                <a:latin typeface="Consolas" panose="020B0609020204030204" pitchFamily="49" charset="0"/>
              </a:rPr>
              <a:t>name </a:t>
            </a:r>
            <a:r>
              <a:rPr lang="it-IT" sz="2040" b="1" dirty="0">
                <a:solidFill>
                  <a:srgbClr val="000000"/>
                </a:solidFill>
                <a:highlight>
                  <a:srgbClr val="FFFFFF"/>
                </a:highlight>
                <a:latin typeface="Consolas" panose="020B0609020204030204" pitchFamily="49" charset="0"/>
              </a:rPr>
              <a:t>}}</a:t>
            </a:r>
            <a:r>
              <a:rPr lang="it-IT" sz="2040" dirty="0">
                <a:solidFill>
                  <a:srgbClr val="0000FF"/>
                </a:solidFill>
                <a:highlight>
                  <a:srgbClr val="FFFFFF"/>
                </a:highlight>
                <a:latin typeface="Consolas" panose="020B0609020204030204" pitchFamily="49" charset="0"/>
              </a:rPr>
              <a:t>&lt;/</a:t>
            </a:r>
            <a:r>
              <a:rPr lang="it-IT" sz="2040" dirty="0">
                <a:solidFill>
                  <a:srgbClr val="800000"/>
                </a:solidFill>
                <a:highlight>
                  <a:srgbClr val="FFFFFF"/>
                </a:highlight>
                <a:latin typeface="Consolas" panose="020B0609020204030204" pitchFamily="49" charset="0"/>
              </a:rPr>
              <a:t>li</a:t>
            </a:r>
            <a:r>
              <a:rPr lang="it-IT" sz="2040" dirty="0">
                <a:solidFill>
                  <a:srgbClr val="0000FF"/>
                </a:solidFill>
                <a:highlight>
                  <a:srgbClr val="FFFFFF"/>
                </a:highlight>
                <a:latin typeface="Consolas" panose="020B0609020204030204" pitchFamily="49" charset="0"/>
              </a:rPr>
              <a:t>&gt;</a:t>
            </a:r>
            <a:endParaRPr lang="it-IT" sz="2040" dirty="0">
              <a:solidFill>
                <a:srgbClr val="000000"/>
              </a:solidFill>
              <a:highlight>
                <a:srgbClr val="FFFFFF"/>
              </a:highlight>
              <a:latin typeface="Consolas" panose="020B0609020204030204" pitchFamily="49" charset="0"/>
            </a:endParaRPr>
          </a:p>
          <a:p>
            <a:r>
              <a:rPr lang="en-US" sz="2040" dirty="0">
                <a:solidFill>
                  <a:srgbClr val="000000"/>
                </a:solidFill>
                <a:highlight>
                  <a:srgbClr val="FFFFFF"/>
                </a:highlight>
                <a:latin typeface="Consolas" panose="020B0609020204030204" pitchFamily="49" charset="0"/>
              </a:rPr>
              <a:t>       </a:t>
            </a:r>
            <a:r>
              <a:rPr lang="en-US" sz="2040" dirty="0">
                <a:solidFill>
                  <a:srgbClr val="0000FF"/>
                </a:solidFill>
                <a:highlight>
                  <a:srgbClr val="FFFFFF"/>
                </a:highlight>
                <a:latin typeface="Consolas" panose="020B0609020204030204" pitchFamily="49" charset="0"/>
              </a:rPr>
              <a:t>&lt;/</a:t>
            </a:r>
            <a:r>
              <a:rPr lang="en-US" sz="2040" dirty="0" err="1">
                <a:solidFill>
                  <a:srgbClr val="800000"/>
                </a:solidFill>
                <a:highlight>
                  <a:srgbClr val="FFFFFF"/>
                </a:highlight>
                <a:latin typeface="Consolas" panose="020B0609020204030204" pitchFamily="49" charset="0"/>
              </a:rPr>
              <a:t>ul</a:t>
            </a:r>
            <a:r>
              <a:rPr lang="en-US" sz="2040" dirty="0">
                <a:solidFill>
                  <a:srgbClr val="0000FF"/>
                </a:solidFill>
                <a:highlight>
                  <a:srgbClr val="FFFFFF"/>
                </a:highlight>
                <a:latin typeface="Consolas" panose="020B0609020204030204" pitchFamily="49" charset="0"/>
              </a:rPr>
              <a:t>&gt;</a:t>
            </a:r>
            <a:endParaRPr lang="en-US" sz="2040" dirty="0">
              <a:solidFill>
                <a:srgbClr val="000000"/>
              </a:solidFill>
              <a:highlight>
                <a:srgbClr val="FFFFFF"/>
              </a:highlight>
              <a:latin typeface="Consolas" panose="020B0609020204030204" pitchFamily="49" charset="0"/>
            </a:endParaRPr>
          </a:p>
          <a:p>
            <a:r>
              <a:rPr lang="en-US" sz="2040" dirty="0">
                <a:solidFill>
                  <a:srgbClr val="0000FF"/>
                </a:solidFill>
                <a:highlight>
                  <a:srgbClr val="FFFFFF"/>
                </a:highlight>
                <a:latin typeface="Consolas" panose="020B0609020204030204" pitchFamily="49" charset="0"/>
              </a:rPr>
              <a:t>   &lt;/</a:t>
            </a:r>
            <a:r>
              <a:rPr lang="en-US" sz="2040" dirty="0">
                <a:solidFill>
                  <a:srgbClr val="800000"/>
                </a:solidFill>
                <a:highlight>
                  <a:srgbClr val="FFFFFF"/>
                </a:highlight>
                <a:latin typeface="Consolas" panose="020B0609020204030204" pitchFamily="49" charset="0"/>
              </a:rPr>
              <a:t>div</a:t>
            </a:r>
            <a:r>
              <a:rPr lang="en-US" sz="2040" dirty="0">
                <a:solidFill>
                  <a:srgbClr val="0000FF"/>
                </a:solidFill>
                <a:highlight>
                  <a:srgbClr val="FFFFFF"/>
                </a:highlight>
                <a:latin typeface="Consolas" panose="020B0609020204030204" pitchFamily="49" charset="0"/>
              </a:rPr>
              <a:t>&gt;</a:t>
            </a:r>
          </a:p>
          <a:p>
            <a:br>
              <a:rPr lang="en-US" sz="2040" dirty="0">
                <a:solidFill>
                  <a:srgbClr val="0000FF"/>
                </a:solidFill>
                <a:highlight>
                  <a:srgbClr val="FFFFFF"/>
                </a:highlight>
                <a:latin typeface="Consolas" panose="020B0609020204030204" pitchFamily="49" charset="0"/>
              </a:rPr>
            </a:br>
            <a:r>
              <a:rPr lang="en-US" sz="2040" dirty="0">
                <a:solidFill>
                  <a:srgbClr val="0000FF"/>
                </a:solidFill>
                <a:highlight>
                  <a:srgbClr val="FFFFFF"/>
                </a:highlight>
                <a:latin typeface="Consolas" panose="020B0609020204030204" pitchFamily="49" charset="0"/>
              </a:rPr>
              <a:t>...</a:t>
            </a:r>
          </a:p>
          <a:p>
            <a:r>
              <a:rPr lang="en-US" sz="2040" dirty="0">
                <a:solidFill>
                  <a:srgbClr val="0000FF"/>
                </a:solidFill>
                <a:highlight>
                  <a:srgbClr val="FFFFFF"/>
                </a:highlight>
                <a:latin typeface="Consolas" panose="020B0609020204030204" pitchFamily="49" charset="0"/>
              </a:rPr>
              <a:t>&lt;/</a:t>
            </a:r>
            <a:r>
              <a:rPr lang="en-US" sz="2040" dirty="0">
                <a:solidFill>
                  <a:srgbClr val="800000"/>
                </a:solidFill>
                <a:highlight>
                  <a:srgbClr val="FFFFFF"/>
                </a:highlight>
                <a:latin typeface="Consolas" panose="020B0609020204030204" pitchFamily="49" charset="0"/>
              </a:rPr>
              <a:t>html</a:t>
            </a:r>
            <a:r>
              <a:rPr lang="en-US" sz="2040" dirty="0">
                <a:solidFill>
                  <a:srgbClr val="0000FF"/>
                </a:solidFill>
                <a:highlight>
                  <a:srgbClr val="FFFFFF"/>
                </a:highlight>
                <a:latin typeface="Consolas" panose="020B0609020204030204" pitchFamily="49" charset="0"/>
              </a:rPr>
              <a:t>&gt;</a:t>
            </a:r>
          </a:p>
          <a:p>
            <a:endParaRPr lang="en-US" sz="2040" dirty="0">
              <a:solidFill>
                <a:srgbClr val="0000FF"/>
              </a:solidFill>
              <a:highlight>
                <a:srgbClr val="FFFFFF"/>
              </a:highlight>
              <a:latin typeface="Consolas" panose="020B0609020204030204" pitchFamily="49" charset="0"/>
            </a:endParaRPr>
          </a:p>
        </p:txBody>
      </p:sp>
      <p:sp>
        <p:nvSpPr>
          <p:cNvPr id="5" name="Rectangular Callout 4"/>
          <p:cNvSpPr/>
          <p:nvPr/>
        </p:nvSpPr>
        <p:spPr>
          <a:xfrm>
            <a:off x="5520461" y="4709274"/>
            <a:ext cx="2486942" cy="586662"/>
          </a:xfrm>
          <a:prstGeom prst="wedgeRectCallout">
            <a:avLst>
              <a:gd name="adj1" fmla="val -30978"/>
              <a:gd name="adj2" fmla="val -129478"/>
            </a:avLst>
          </a:prstGeom>
          <a:solidFill>
            <a:srgbClr val="0070C0"/>
          </a:solidFill>
          <a:ln>
            <a:solidFill>
              <a:srgbClr val="FFFFFF"/>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1904" b="1" dirty="0">
                <a:solidFill>
                  <a:srgbClr val="FFFFFF"/>
                </a:solidFill>
                <a:latin typeface="News Gothic Com Thin" panose="020B0204030503020204" pitchFamily="34" charset="0"/>
                <a:ea typeface="Tahoma" panose="020B0604030504040204" pitchFamily="34" charset="0"/>
                <a:cs typeface="Tahoma" panose="020B0604030504040204" pitchFamily="34" charset="0"/>
              </a:rPr>
              <a:t>Iterate through names</a:t>
            </a:r>
          </a:p>
        </p:txBody>
      </p:sp>
      <p:sp>
        <p:nvSpPr>
          <p:cNvPr id="6" name="Title 1"/>
          <p:cNvSpPr>
            <a:spLocks noGrp="1"/>
          </p:cNvSpPr>
          <p:nvPr>
            <p:ph type="title"/>
          </p:nvPr>
        </p:nvSpPr>
        <p:spPr/>
        <p:txBody>
          <a:bodyPr/>
          <a:lstStyle/>
          <a:p>
            <a:r>
              <a:rPr lang="en-US" sz="3808" b="0" dirty="0">
                <a:latin typeface="News Gothic Com Thin" panose="020B0204030503020204" pitchFamily="34" charset="0"/>
              </a:rPr>
              <a:t>Iterating with the </a:t>
            </a:r>
            <a:r>
              <a:rPr lang="en-US" sz="3808" b="0" dirty="0" err="1">
                <a:latin typeface="News Gothic Com Thin" panose="020B0204030503020204" pitchFamily="34" charset="0"/>
              </a:rPr>
              <a:t>ng</a:t>
            </a:r>
            <a:r>
              <a:rPr lang="en-US" sz="3808" b="0" dirty="0">
                <a:latin typeface="News Gothic Com Thin" panose="020B0204030503020204" pitchFamily="34" charset="0"/>
              </a:rPr>
              <a:t>-repeat Directive</a:t>
            </a:r>
          </a:p>
        </p:txBody>
      </p:sp>
    </p:spTree>
    <p:extLst>
      <p:ext uri="{BB962C8B-B14F-4D97-AF65-F5344CB8AC3E}">
        <p14:creationId xmlns:p14="http://schemas.microsoft.com/office/powerpoint/2010/main" val="16633670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49318" y="1435411"/>
            <a:ext cx="7403948" cy="4423840"/>
          </a:xfrm>
          <a:prstGeom prst="rect">
            <a:avLst/>
          </a:prstGeom>
        </p:spPr>
      </p:pic>
      <p:pic>
        <p:nvPicPr>
          <p:cNvPr id="6" name="Picture 5"/>
          <p:cNvPicPr>
            <a:picLocks noChangeAspect="1"/>
          </p:cNvPicPr>
          <p:nvPr/>
        </p:nvPicPr>
        <p:blipFill>
          <a:blip r:embed="rId3"/>
          <a:stretch>
            <a:fillRect/>
          </a:stretch>
        </p:blipFill>
        <p:spPr>
          <a:xfrm>
            <a:off x="9030588" y="1491722"/>
            <a:ext cx="1728986" cy="4293325"/>
          </a:xfrm>
          <a:prstGeom prst="rect">
            <a:avLst/>
          </a:prstGeom>
          <a:ln>
            <a:solidFill>
              <a:schemeClr val="tx1"/>
            </a:solidFill>
          </a:ln>
        </p:spPr>
      </p:pic>
      <p:cxnSp>
        <p:nvCxnSpPr>
          <p:cNvPr id="8" name="Straight Arrow Connector 7"/>
          <p:cNvCxnSpPr/>
          <p:nvPr/>
        </p:nvCxnSpPr>
        <p:spPr bwMode="auto">
          <a:xfrm>
            <a:off x="5300173" y="2264415"/>
            <a:ext cx="3619709" cy="1000815"/>
          </a:xfrm>
          <a:prstGeom prst="straightConnector1">
            <a:avLst/>
          </a:prstGeom>
          <a:gradFill rotWithShape="1">
            <a:gsLst>
              <a:gs pos="0">
                <a:srgbClr val="A4D289"/>
              </a:gs>
              <a:gs pos="100000">
                <a:schemeClr val="bg1"/>
              </a:gs>
            </a:gsLst>
            <a:lin ang="5400000" scaled="1"/>
          </a:gradFill>
          <a:ln w="38100" cap="flat" cmpd="sng" algn="ctr">
            <a:solidFill>
              <a:schemeClr val="tx1"/>
            </a:solidFill>
            <a:prstDash val="solid"/>
            <a:round/>
            <a:headEnd type="none" w="med" len="med"/>
            <a:tailEnd type="triangle"/>
          </a:ln>
          <a:effectLst/>
        </p:spPr>
      </p:cxnSp>
      <p:sp>
        <p:nvSpPr>
          <p:cNvPr id="10" name="Title 1"/>
          <p:cNvSpPr>
            <a:spLocks noGrp="1"/>
          </p:cNvSpPr>
          <p:nvPr>
            <p:ph type="title"/>
          </p:nvPr>
        </p:nvSpPr>
        <p:spPr/>
        <p:txBody>
          <a:bodyPr/>
          <a:lstStyle/>
          <a:p>
            <a:r>
              <a:rPr lang="en-US" b="0" dirty="0" err="1">
                <a:latin typeface="News Gothic Com Thin" panose="020B0204030503020204" pitchFamily="34" charset="0"/>
              </a:rPr>
              <a:t>AngularJS</a:t>
            </a:r>
            <a:r>
              <a:rPr lang="en-US" b="0" dirty="0">
                <a:latin typeface="News Gothic Com Thin" panose="020B0204030503020204" pitchFamily="34" charset="0"/>
              </a:rPr>
              <a:t> Help for Directives</a:t>
            </a:r>
          </a:p>
        </p:txBody>
      </p:sp>
    </p:spTree>
    <p:extLst>
      <p:ext uri="{BB962C8B-B14F-4D97-AF65-F5344CB8AC3E}">
        <p14:creationId xmlns:p14="http://schemas.microsoft.com/office/powerpoint/2010/main" val="3860880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3667" y="1041481"/>
            <a:ext cx="8937449" cy="2436564"/>
          </a:xfrm>
          <a:prstGeom prst="rect">
            <a:avLst/>
          </a:prstGeom>
        </p:spPr>
        <p:txBody>
          <a:bodyPr wrap="square">
            <a:spAutoFit/>
          </a:bodyPr>
          <a:lstStyle/>
          <a:p>
            <a:br>
              <a:rPr lang="en-US" sz="1904" dirty="0">
                <a:solidFill>
                  <a:srgbClr val="0000FF"/>
                </a:solidFill>
                <a:highlight>
                  <a:srgbClr val="FFFFFF"/>
                </a:highlight>
                <a:latin typeface="Consolas" panose="020B0609020204030204" pitchFamily="49" charset="0"/>
              </a:rPr>
            </a:br>
            <a:r>
              <a:rPr lang="en-US" sz="1904" dirty="0">
                <a:solidFill>
                  <a:srgbClr val="0000FF"/>
                </a:solidFill>
                <a:highlight>
                  <a:srgbClr val="FFFFFF"/>
                </a:highlight>
                <a:latin typeface="Consolas" panose="020B0609020204030204" pitchFamily="49" charset="0"/>
              </a:rPr>
              <a:t>&lt;</a:t>
            </a:r>
            <a:r>
              <a:rPr lang="en-US" sz="1904" dirty="0" err="1">
                <a:solidFill>
                  <a:srgbClr val="800000"/>
                </a:solidFill>
                <a:highlight>
                  <a:srgbClr val="FFFFFF"/>
                </a:highlight>
                <a:latin typeface="Consolas" panose="020B0609020204030204" pitchFamily="49" charset="0"/>
              </a:rPr>
              <a:t>ul</a:t>
            </a:r>
            <a:r>
              <a:rPr lang="en-US" sz="1904" dirty="0">
                <a:solidFill>
                  <a:srgbClr val="0000FF"/>
                </a:solidFill>
                <a:highlight>
                  <a:srgbClr val="FFFFFF"/>
                </a:highlight>
                <a:latin typeface="Consolas" panose="020B0609020204030204" pitchFamily="49" charset="0"/>
              </a:rPr>
              <a:t>&gt;</a:t>
            </a:r>
            <a:endParaRPr lang="en-US" sz="1904" dirty="0">
              <a:solidFill>
                <a:srgbClr val="000000"/>
              </a:solidFill>
              <a:highlight>
                <a:srgbClr val="FFFFFF"/>
              </a:highlight>
              <a:latin typeface="Consolas" panose="020B0609020204030204" pitchFamily="49" charset="0"/>
            </a:endParaRPr>
          </a:p>
          <a:p>
            <a:r>
              <a:rPr lang="it-IT" sz="1904" dirty="0">
                <a:solidFill>
                  <a:srgbClr val="000000"/>
                </a:solidFill>
                <a:highlight>
                  <a:srgbClr val="FFFFFF"/>
                </a:highlight>
                <a:latin typeface="Consolas" panose="020B0609020204030204" pitchFamily="49" charset="0"/>
              </a:rPr>
              <a:t>    </a:t>
            </a:r>
            <a:r>
              <a:rPr lang="it-IT" sz="1904" dirty="0">
                <a:solidFill>
                  <a:srgbClr val="0000FF"/>
                </a:solidFill>
                <a:highlight>
                  <a:srgbClr val="FFFFFF"/>
                </a:highlight>
                <a:latin typeface="Consolas" panose="020B0609020204030204" pitchFamily="49" charset="0"/>
              </a:rPr>
              <a:t>&lt;</a:t>
            </a:r>
            <a:r>
              <a:rPr lang="it-IT" sz="1904" dirty="0">
                <a:solidFill>
                  <a:srgbClr val="800000"/>
                </a:solidFill>
                <a:highlight>
                  <a:srgbClr val="FFFFFF"/>
                </a:highlight>
                <a:latin typeface="Consolas" panose="020B0609020204030204" pitchFamily="49" charset="0"/>
              </a:rPr>
              <a:t>li</a:t>
            </a:r>
            <a:r>
              <a:rPr lang="it-IT" sz="1904" dirty="0">
                <a:solidFill>
                  <a:srgbClr val="000000"/>
                </a:solidFill>
                <a:highlight>
                  <a:srgbClr val="FFFFFF"/>
                </a:highlight>
                <a:latin typeface="Consolas" panose="020B0609020204030204" pitchFamily="49" charset="0"/>
              </a:rPr>
              <a:t> </a:t>
            </a:r>
            <a:r>
              <a:rPr lang="it-IT" sz="1904" dirty="0">
                <a:solidFill>
                  <a:srgbClr val="FF0000"/>
                </a:solidFill>
                <a:highlight>
                  <a:srgbClr val="FFFFFF"/>
                </a:highlight>
                <a:latin typeface="Consolas" panose="020B0609020204030204" pitchFamily="49" charset="0"/>
              </a:rPr>
              <a:t>data-ng-repeat</a:t>
            </a:r>
            <a:r>
              <a:rPr lang="it-IT" sz="1904" dirty="0">
                <a:solidFill>
                  <a:srgbClr val="0000FF"/>
                </a:solidFill>
                <a:highlight>
                  <a:srgbClr val="FFFFFF"/>
                </a:highlight>
                <a:latin typeface="Consolas" panose="020B0609020204030204" pitchFamily="49" charset="0"/>
              </a:rPr>
              <a:t>="cust in customers | orderBy:'name'"&gt;</a:t>
            </a:r>
            <a:br>
              <a:rPr lang="it-IT" sz="1904" dirty="0">
                <a:solidFill>
                  <a:srgbClr val="0000FF"/>
                </a:solidFill>
                <a:highlight>
                  <a:srgbClr val="FFFFFF"/>
                </a:highlight>
                <a:latin typeface="Consolas" panose="020B0609020204030204" pitchFamily="49" charset="0"/>
              </a:rPr>
            </a:br>
            <a:r>
              <a:rPr lang="it-IT" sz="1904" dirty="0">
                <a:solidFill>
                  <a:srgbClr val="0000FF"/>
                </a:solidFill>
                <a:highlight>
                  <a:srgbClr val="FFFFFF"/>
                </a:highlight>
                <a:latin typeface="Consolas" panose="020B0609020204030204" pitchFamily="49" charset="0"/>
              </a:rPr>
              <a:t>        </a:t>
            </a:r>
            <a:r>
              <a:rPr lang="it-IT" sz="1904" b="1" dirty="0">
                <a:solidFill>
                  <a:srgbClr val="000000"/>
                </a:solidFill>
                <a:highlight>
                  <a:srgbClr val="FFFFFF"/>
                </a:highlight>
                <a:latin typeface="Consolas" panose="020B0609020204030204" pitchFamily="49" charset="0"/>
              </a:rPr>
              <a:t>{{ </a:t>
            </a:r>
            <a:r>
              <a:rPr lang="it-IT" sz="1904" dirty="0">
                <a:solidFill>
                  <a:srgbClr val="800080"/>
                </a:solidFill>
                <a:highlight>
                  <a:srgbClr val="FFFFFF"/>
                </a:highlight>
                <a:latin typeface="Consolas" panose="020B0609020204030204" pitchFamily="49" charset="0"/>
              </a:rPr>
              <a:t>cust.name | uppercase </a:t>
            </a:r>
            <a:r>
              <a:rPr lang="it-IT" sz="1904" b="1" dirty="0">
                <a:solidFill>
                  <a:srgbClr val="000000"/>
                </a:solidFill>
                <a:highlight>
                  <a:srgbClr val="FFFFFF"/>
                </a:highlight>
                <a:latin typeface="Consolas" panose="020B0609020204030204" pitchFamily="49" charset="0"/>
              </a:rPr>
              <a:t>}}</a:t>
            </a:r>
            <a:br>
              <a:rPr lang="it-IT" sz="1904" b="1" dirty="0">
                <a:solidFill>
                  <a:srgbClr val="000000"/>
                </a:solidFill>
                <a:highlight>
                  <a:srgbClr val="FFFFFF"/>
                </a:highlight>
                <a:latin typeface="Consolas" panose="020B0609020204030204" pitchFamily="49" charset="0"/>
              </a:rPr>
            </a:br>
            <a:r>
              <a:rPr lang="it-IT" sz="1904" b="1" dirty="0">
                <a:solidFill>
                  <a:srgbClr val="000000"/>
                </a:solidFill>
                <a:highlight>
                  <a:srgbClr val="FFFFFF"/>
                </a:highlight>
                <a:latin typeface="Consolas" panose="020B0609020204030204" pitchFamily="49" charset="0"/>
              </a:rPr>
              <a:t>    </a:t>
            </a:r>
            <a:r>
              <a:rPr lang="it-IT" sz="1904" dirty="0">
                <a:solidFill>
                  <a:srgbClr val="0000FF"/>
                </a:solidFill>
                <a:highlight>
                  <a:srgbClr val="FFFFFF"/>
                </a:highlight>
                <a:latin typeface="Consolas" panose="020B0609020204030204" pitchFamily="49" charset="0"/>
              </a:rPr>
              <a:t>&lt;/</a:t>
            </a:r>
            <a:r>
              <a:rPr lang="it-IT" sz="1904" dirty="0">
                <a:solidFill>
                  <a:srgbClr val="800000"/>
                </a:solidFill>
                <a:highlight>
                  <a:srgbClr val="FFFFFF"/>
                </a:highlight>
                <a:latin typeface="Consolas" panose="020B0609020204030204" pitchFamily="49" charset="0"/>
              </a:rPr>
              <a:t>li</a:t>
            </a:r>
            <a:r>
              <a:rPr lang="it-IT" sz="1904" dirty="0">
                <a:solidFill>
                  <a:srgbClr val="0000FF"/>
                </a:solidFill>
                <a:highlight>
                  <a:srgbClr val="FFFFFF"/>
                </a:highlight>
                <a:latin typeface="Consolas" panose="020B0609020204030204" pitchFamily="49" charset="0"/>
              </a:rPr>
              <a:t>&gt;</a:t>
            </a:r>
            <a:endParaRPr lang="it-IT" sz="1904" dirty="0">
              <a:solidFill>
                <a:srgbClr val="000000"/>
              </a:solidFill>
              <a:highlight>
                <a:srgbClr val="FFFFFF"/>
              </a:highlight>
              <a:latin typeface="Consolas" panose="020B0609020204030204" pitchFamily="49" charset="0"/>
            </a:endParaRPr>
          </a:p>
          <a:p>
            <a:r>
              <a:rPr lang="en-US" sz="1904" dirty="0">
                <a:solidFill>
                  <a:srgbClr val="0000FF"/>
                </a:solidFill>
                <a:highlight>
                  <a:srgbClr val="FFFFFF"/>
                </a:highlight>
                <a:latin typeface="Consolas" panose="020B0609020204030204" pitchFamily="49" charset="0"/>
              </a:rPr>
              <a:t>&lt;/</a:t>
            </a:r>
            <a:r>
              <a:rPr lang="en-US" sz="1904" dirty="0" err="1">
                <a:solidFill>
                  <a:srgbClr val="800000"/>
                </a:solidFill>
                <a:highlight>
                  <a:srgbClr val="FFFFFF"/>
                </a:highlight>
                <a:latin typeface="Consolas" panose="020B0609020204030204" pitchFamily="49" charset="0"/>
              </a:rPr>
              <a:t>ul</a:t>
            </a:r>
            <a:r>
              <a:rPr lang="en-US" sz="1904" dirty="0">
                <a:solidFill>
                  <a:srgbClr val="0000FF"/>
                </a:solidFill>
                <a:highlight>
                  <a:srgbClr val="FFFFFF"/>
                </a:highlight>
                <a:latin typeface="Consolas" panose="020B0609020204030204" pitchFamily="49" charset="0"/>
              </a:rPr>
              <a:t>&gt;</a:t>
            </a:r>
            <a:endParaRPr lang="en-US" sz="1904" dirty="0">
              <a:solidFill>
                <a:srgbClr val="000000"/>
              </a:solidFill>
              <a:highlight>
                <a:srgbClr val="FFFFFF"/>
              </a:highlight>
              <a:latin typeface="Consolas" panose="020B0609020204030204" pitchFamily="49" charset="0"/>
            </a:endParaRPr>
          </a:p>
          <a:p>
            <a:br>
              <a:rPr lang="en-US" sz="1904" dirty="0">
                <a:solidFill>
                  <a:srgbClr val="0000FF"/>
                </a:solidFill>
                <a:highlight>
                  <a:srgbClr val="FFFFFF"/>
                </a:highlight>
                <a:latin typeface="Consolas" panose="020B0609020204030204" pitchFamily="49" charset="0"/>
              </a:rPr>
            </a:br>
            <a:endParaRPr lang="en-US" sz="1904" dirty="0">
              <a:solidFill>
                <a:srgbClr val="0000FF"/>
              </a:solidFill>
              <a:highlight>
                <a:srgbClr val="FFFFFF"/>
              </a:highlight>
              <a:latin typeface="Consolas" panose="020B0609020204030204" pitchFamily="49" charset="0"/>
            </a:endParaRPr>
          </a:p>
        </p:txBody>
      </p:sp>
      <p:sp>
        <p:nvSpPr>
          <p:cNvPr id="5" name="Rectangular Callout 4"/>
          <p:cNvSpPr/>
          <p:nvPr/>
        </p:nvSpPr>
        <p:spPr>
          <a:xfrm>
            <a:off x="6221509" y="2457050"/>
            <a:ext cx="2253791" cy="699453"/>
          </a:xfrm>
          <a:prstGeom prst="wedgeRectCallout">
            <a:avLst>
              <a:gd name="adj1" fmla="val 41327"/>
              <a:gd name="adj2" fmla="val -109829"/>
            </a:avLst>
          </a:prstGeom>
          <a:solidFill>
            <a:srgbClr val="0070C0"/>
          </a:solidFill>
          <a:ln>
            <a:solidFill>
              <a:srgbClr val="FFFFFF"/>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1904" b="1" dirty="0">
                <a:solidFill>
                  <a:srgbClr val="FFFFFF"/>
                </a:solidFill>
                <a:latin typeface="News Gothic Com Thin" panose="020B0204030503020204" pitchFamily="34" charset="0"/>
                <a:ea typeface="Tahoma" panose="020B0604030504040204" pitchFamily="34" charset="0"/>
                <a:cs typeface="Tahoma" panose="020B0604030504040204" pitchFamily="34" charset="0"/>
              </a:rPr>
              <a:t>Order customers by name property</a:t>
            </a:r>
          </a:p>
        </p:txBody>
      </p:sp>
      <p:sp>
        <p:nvSpPr>
          <p:cNvPr id="2" name="Rectangle 1"/>
          <p:cNvSpPr/>
          <p:nvPr/>
        </p:nvSpPr>
        <p:spPr>
          <a:xfrm>
            <a:off x="763668" y="4197745"/>
            <a:ext cx="10974149" cy="1557478"/>
          </a:xfrm>
          <a:prstGeom prst="rect">
            <a:avLst/>
          </a:prstGeom>
        </p:spPr>
        <p:txBody>
          <a:bodyPr wrap="square">
            <a:spAutoFit/>
          </a:bodyPr>
          <a:lstStyle/>
          <a:p>
            <a:r>
              <a:rPr lang="en-US" sz="1904" dirty="0">
                <a:solidFill>
                  <a:srgbClr val="0000FF"/>
                </a:solidFill>
                <a:highlight>
                  <a:srgbClr val="FFFFFF"/>
                </a:highlight>
                <a:latin typeface="Consolas" panose="020B0609020204030204" pitchFamily="49" charset="0"/>
              </a:rPr>
              <a:t>&lt;</a:t>
            </a:r>
            <a:r>
              <a:rPr lang="en-US" sz="1904" dirty="0">
                <a:solidFill>
                  <a:srgbClr val="800000"/>
                </a:solidFill>
                <a:highlight>
                  <a:srgbClr val="FFFFFF"/>
                </a:highlight>
                <a:latin typeface="Consolas" panose="020B0609020204030204" pitchFamily="49" charset="0"/>
              </a:rPr>
              <a:t>input</a:t>
            </a:r>
            <a:r>
              <a:rPr lang="en-US" sz="1904" dirty="0">
                <a:solidFill>
                  <a:srgbClr val="000000"/>
                </a:solidFill>
                <a:highlight>
                  <a:srgbClr val="FFFFFF"/>
                </a:highlight>
                <a:latin typeface="Consolas" panose="020B0609020204030204" pitchFamily="49" charset="0"/>
              </a:rPr>
              <a:t> </a:t>
            </a:r>
            <a:r>
              <a:rPr lang="en-US" sz="1904" dirty="0">
                <a:solidFill>
                  <a:srgbClr val="FF0000"/>
                </a:solidFill>
                <a:highlight>
                  <a:srgbClr val="FFFFFF"/>
                </a:highlight>
                <a:latin typeface="Consolas" panose="020B0609020204030204" pitchFamily="49" charset="0"/>
              </a:rPr>
              <a:t>type</a:t>
            </a:r>
            <a:r>
              <a:rPr lang="en-US" sz="1904" dirty="0">
                <a:solidFill>
                  <a:srgbClr val="0000FF"/>
                </a:solidFill>
                <a:highlight>
                  <a:srgbClr val="FFFFFF"/>
                </a:highlight>
                <a:latin typeface="Consolas" panose="020B0609020204030204" pitchFamily="49" charset="0"/>
              </a:rPr>
              <a:t>="text"</a:t>
            </a:r>
            <a:r>
              <a:rPr lang="en-US" sz="1904" dirty="0">
                <a:solidFill>
                  <a:srgbClr val="000000"/>
                </a:solidFill>
                <a:highlight>
                  <a:srgbClr val="FFFFFF"/>
                </a:highlight>
                <a:latin typeface="Consolas" panose="020B0609020204030204" pitchFamily="49" charset="0"/>
              </a:rPr>
              <a:t> </a:t>
            </a:r>
            <a:r>
              <a:rPr lang="en-US" sz="1904" dirty="0">
                <a:solidFill>
                  <a:srgbClr val="FF0000"/>
                </a:solidFill>
                <a:highlight>
                  <a:srgbClr val="FFFFFF"/>
                </a:highlight>
                <a:latin typeface="Consolas" panose="020B0609020204030204" pitchFamily="49" charset="0"/>
              </a:rPr>
              <a:t>data-</a:t>
            </a:r>
            <a:r>
              <a:rPr lang="en-US" sz="1904" dirty="0" err="1">
                <a:solidFill>
                  <a:srgbClr val="FF0000"/>
                </a:solidFill>
                <a:highlight>
                  <a:srgbClr val="FFFFFF"/>
                </a:highlight>
                <a:latin typeface="Consolas" panose="020B0609020204030204" pitchFamily="49" charset="0"/>
              </a:rPr>
              <a:t>ng</a:t>
            </a:r>
            <a:r>
              <a:rPr lang="en-US" sz="1904" dirty="0">
                <a:solidFill>
                  <a:srgbClr val="FF0000"/>
                </a:solidFill>
                <a:highlight>
                  <a:srgbClr val="FFFFFF"/>
                </a:highlight>
                <a:latin typeface="Consolas" panose="020B0609020204030204" pitchFamily="49" charset="0"/>
              </a:rPr>
              <a:t>-model</a:t>
            </a:r>
            <a:r>
              <a:rPr lang="en-US" sz="1904" dirty="0">
                <a:solidFill>
                  <a:srgbClr val="0000FF"/>
                </a:solidFill>
                <a:highlight>
                  <a:srgbClr val="FFFFFF"/>
                </a:highlight>
                <a:latin typeface="Consolas" panose="020B0609020204030204" pitchFamily="49" charset="0"/>
              </a:rPr>
              <a:t>="</a:t>
            </a:r>
            <a:r>
              <a:rPr lang="en-US" sz="1904" dirty="0" err="1">
                <a:solidFill>
                  <a:srgbClr val="0000FF"/>
                </a:solidFill>
                <a:highlight>
                  <a:srgbClr val="FFFFFF"/>
                </a:highlight>
                <a:latin typeface="Consolas" panose="020B0609020204030204" pitchFamily="49" charset="0"/>
              </a:rPr>
              <a:t>nameText</a:t>
            </a:r>
            <a:r>
              <a:rPr lang="en-US" sz="1904" dirty="0">
                <a:solidFill>
                  <a:srgbClr val="0000FF"/>
                </a:solidFill>
                <a:highlight>
                  <a:srgbClr val="FFFFFF"/>
                </a:highlight>
                <a:latin typeface="Consolas" panose="020B0609020204030204" pitchFamily="49" charset="0"/>
              </a:rPr>
              <a:t>"</a:t>
            </a:r>
            <a:r>
              <a:rPr lang="en-US" sz="1904" dirty="0">
                <a:solidFill>
                  <a:srgbClr val="000000"/>
                </a:solidFill>
                <a:highlight>
                  <a:srgbClr val="FFFFFF"/>
                </a:highlight>
                <a:latin typeface="Consolas" panose="020B0609020204030204" pitchFamily="49" charset="0"/>
              </a:rPr>
              <a:t> </a:t>
            </a:r>
            <a:r>
              <a:rPr lang="en-US" sz="1904" dirty="0">
                <a:solidFill>
                  <a:srgbClr val="0000FF"/>
                </a:solidFill>
                <a:highlight>
                  <a:srgbClr val="FFFFFF"/>
                </a:highlight>
                <a:latin typeface="Consolas" panose="020B0609020204030204" pitchFamily="49" charset="0"/>
              </a:rPr>
              <a:t>/&gt;</a:t>
            </a:r>
          </a:p>
          <a:p>
            <a:r>
              <a:rPr lang="en-US" sz="1904" dirty="0">
                <a:solidFill>
                  <a:srgbClr val="0000FF"/>
                </a:solidFill>
                <a:highlight>
                  <a:srgbClr val="FFFFFF"/>
                </a:highlight>
                <a:latin typeface="Consolas" panose="020B0609020204030204" pitchFamily="49" charset="0"/>
              </a:rPr>
              <a:t>&lt;</a:t>
            </a:r>
            <a:r>
              <a:rPr lang="en-US" sz="1904" dirty="0" err="1">
                <a:solidFill>
                  <a:srgbClr val="800000"/>
                </a:solidFill>
                <a:highlight>
                  <a:srgbClr val="FFFFFF"/>
                </a:highlight>
                <a:latin typeface="Consolas" panose="020B0609020204030204" pitchFamily="49" charset="0"/>
              </a:rPr>
              <a:t>ul</a:t>
            </a:r>
            <a:r>
              <a:rPr lang="en-US" sz="1904" dirty="0">
                <a:solidFill>
                  <a:srgbClr val="0000FF"/>
                </a:solidFill>
                <a:highlight>
                  <a:srgbClr val="FFFFFF"/>
                </a:highlight>
                <a:latin typeface="Consolas" panose="020B0609020204030204" pitchFamily="49" charset="0"/>
              </a:rPr>
              <a:t>&gt;</a:t>
            </a:r>
            <a:endParaRPr lang="en-US" sz="1904" dirty="0">
              <a:solidFill>
                <a:srgbClr val="000000"/>
              </a:solidFill>
              <a:highlight>
                <a:srgbClr val="FFFFFF"/>
              </a:highlight>
              <a:latin typeface="Consolas" panose="020B0609020204030204" pitchFamily="49" charset="0"/>
            </a:endParaRPr>
          </a:p>
          <a:p>
            <a:r>
              <a:rPr lang="en-US" sz="1904" dirty="0">
                <a:solidFill>
                  <a:srgbClr val="000000"/>
                </a:solidFill>
                <a:highlight>
                  <a:srgbClr val="FFFFFF"/>
                </a:highlight>
                <a:latin typeface="Consolas" panose="020B0609020204030204" pitchFamily="49" charset="0"/>
              </a:rPr>
              <a:t>    </a:t>
            </a:r>
            <a:r>
              <a:rPr lang="en-US" sz="1904" dirty="0">
                <a:solidFill>
                  <a:srgbClr val="0000FF"/>
                </a:solidFill>
                <a:highlight>
                  <a:srgbClr val="FFFFFF"/>
                </a:highlight>
                <a:latin typeface="Consolas" panose="020B0609020204030204" pitchFamily="49" charset="0"/>
              </a:rPr>
              <a:t>&lt;</a:t>
            </a:r>
            <a:r>
              <a:rPr lang="en-US" sz="1904" dirty="0">
                <a:solidFill>
                  <a:srgbClr val="800000"/>
                </a:solidFill>
                <a:highlight>
                  <a:srgbClr val="FFFFFF"/>
                </a:highlight>
                <a:latin typeface="Consolas" panose="020B0609020204030204" pitchFamily="49" charset="0"/>
              </a:rPr>
              <a:t>li</a:t>
            </a:r>
            <a:r>
              <a:rPr lang="en-US" sz="1904" dirty="0">
                <a:solidFill>
                  <a:srgbClr val="000000"/>
                </a:solidFill>
                <a:highlight>
                  <a:srgbClr val="FFFFFF"/>
                </a:highlight>
                <a:latin typeface="Consolas" panose="020B0609020204030204" pitchFamily="49" charset="0"/>
              </a:rPr>
              <a:t> </a:t>
            </a:r>
            <a:r>
              <a:rPr lang="en-US" sz="1904" dirty="0">
                <a:solidFill>
                  <a:srgbClr val="FF0000"/>
                </a:solidFill>
                <a:highlight>
                  <a:srgbClr val="FFFFFF"/>
                </a:highlight>
                <a:latin typeface="Consolas" panose="020B0609020204030204" pitchFamily="49" charset="0"/>
              </a:rPr>
              <a:t>data-</a:t>
            </a:r>
            <a:r>
              <a:rPr lang="en-US" sz="1904" dirty="0" err="1">
                <a:solidFill>
                  <a:srgbClr val="FF0000"/>
                </a:solidFill>
                <a:highlight>
                  <a:srgbClr val="FFFFFF"/>
                </a:highlight>
                <a:latin typeface="Consolas" panose="020B0609020204030204" pitchFamily="49" charset="0"/>
              </a:rPr>
              <a:t>ng</a:t>
            </a:r>
            <a:r>
              <a:rPr lang="en-US" sz="1904" dirty="0">
                <a:solidFill>
                  <a:srgbClr val="FF0000"/>
                </a:solidFill>
                <a:highlight>
                  <a:srgbClr val="FFFFFF"/>
                </a:highlight>
                <a:latin typeface="Consolas" panose="020B0609020204030204" pitchFamily="49" charset="0"/>
              </a:rPr>
              <a:t>-repeat</a:t>
            </a:r>
            <a:r>
              <a:rPr lang="en-US" sz="1904" dirty="0">
                <a:solidFill>
                  <a:srgbClr val="0000FF"/>
                </a:solidFill>
                <a:highlight>
                  <a:srgbClr val="FFFFFF"/>
                </a:highlight>
                <a:latin typeface="Consolas" panose="020B0609020204030204" pitchFamily="49" charset="0"/>
              </a:rPr>
              <a:t>="</a:t>
            </a:r>
            <a:r>
              <a:rPr lang="en-US" sz="1904" dirty="0" err="1">
                <a:solidFill>
                  <a:srgbClr val="0000FF"/>
                </a:solidFill>
                <a:highlight>
                  <a:srgbClr val="FFFFFF"/>
                </a:highlight>
                <a:latin typeface="Consolas" panose="020B0609020204030204" pitchFamily="49" charset="0"/>
              </a:rPr>
              <a:t>cust</a:t>
            </a:r>
            <a:r>
              <a:rPr lang="en-US" sz="1904" dirty="0">
                <a:solidFill>
                  <a:srgbClr val="0000FF"/>
                </a:solidFill>
                <a:highlight>
                  <a:srgbClr val="FFFFFF"/>
                </a:highlight>
                <a:latin typeface="Consolas" panose="020B0609020204030204" pitchFamily="49" charset="0"/>
              </a:rPr>
              <a:t> in customers | </a:t>
            </a:r>
            <a:r>
              <a:rPr lang="en-US" sz="1904" dirty="0" err="1">
                <a:solidFill>
                  <a:srgbClr val="0000FF"/>
                </a:solidFill>
                <a:highlight>
                  <a:srgbClr val="FFFFFF"/>
                </a:highlight>
                <a:latin typeface="Consolas" panose="020B0609020204030204" pitchFamily="49" charset="0"/>
              </a:rPr>
              <a:t>filter:nameText</a:t>
            </a:r>
            <a:r>
              <a:rPr lang="en-US" sz="1904" dirty="0">
                <a:solidFill>
                  <a:srgbClr val="0000FF"/>
                </a:solidFill>
                <a:highlight>
                  <a:srgbClr val="FFFFFF"/>
                </a:highlight>
                <a:latin typeface="Consolas" panose="020B0609020204030204" pitchFamily="49" charset="0"/>
              </a:rPr>
              <a:t> | </a:t>
            </a:r>
            <a:r>
              <a:rPr lang="en-US" sz="1904" dirty="0" err="1">
                <a:solidFill>
                  <a:srgbClr val="0000FF"/>
                </a:solidFill>
                <a:highlight>
                  <a:srgbClr val="FFFFFF"/>
                </a:highlight>
                <a:latin typeface="Consolas" panose="020B0609020204030204" pitchFamily="49" charset="0"/>
              </a:rPr>
              <a:t>orderBy</a:t>
            </a:r>
            <a:r>
              <a:rPr lang="en-US" sz="1904" dirty="0">
                <a:solidFill>
                  <a:srgbClr val="0000FF"/>
                </a:solidFill>
                <a:highlight>
                  <a:srgbClr val="FFFFFF"/>
                </a:highlight>
                <a:latin typeface="Consolas" panose="020B0609020204030204" pitchFamily="49" charset="0"/>
              </a:rPr>
              <a:t>:'name'"&gt;</a:t>
            </a:r>
            <a:br>
              <a:rPr lang="en-US" sz="1904" dirty="0">
                <a:solidFill>
                  <a:srgbClr val="0000FF"/>
                </a:solidFill>
                <a:highlight>
                  <a:srgbClr val="FFFFFF"/>
                </a:highlight>
                <a:latin typeface="Consolas" panose="020B0609020204030204" pitchFamily="49" charset="0"/>
              </a:rPr>
            </a:br>
            <a:r>
              <a:rPr lang="en-US" sz="1904" dirty="0">
                <a:solidFill>
                  <a:srgbClr val="0000FF"/>
                </a:solidFill>
                <a:highlight>
                  <a:srgbClr val="FFFFFF"/>
                </a:highlight>
                <a:latin typeface="Consolas" panose="020B0609020204030204" pitchFamily="49" charset="0"/>
              </a:rPr>
              <a:t>      </a:t>
            </a:r>
            <a:r>
              <a:rPr lang="en-US" sz="1904" b="1" dirty="0">
                <a:solidFill>
                  <a:srgbClr val="000000"/>
                </a:solidFill>
                <a:highlight>
                  <a:srgbClr val="FFFFFF"/>
                </a:highlight>
                <a:latin typeface="Consolas" panose="020B0609020204030204" pitchFamily="49" charset="0"/>
              </a:rPr>
              <a:t>{{</a:t>
            </a:r>
            <a:r>
              <a:rPr lang="en-US" sz="1904" dirty="0">
                <a:solidFill>
                  <a:srgbClr val="000000"/>
                </a:solidFill>
                <a:highlight>
                  <a:srgbClr val="FFFFFF"/>
                </a:highlight>
                <a:latin typeface="Consolas" panose="020B0609020204030204" pitchFamily="49" charset="0"/>
              </a:rPr>
              <a:t> </a:t>
            </a:r>
            <a:r>
              <a:rPr lang="en-US" sz="1904" dirty="0">
                <a:solidFill>
                  <a:srgbClr val="800080"/>
                </a:solidFill>
                <a:highlight>
                  <a:srgbClr val="FFFFFF"/>
                </a:highlight>
                <a:latin typeface="Consolas" panose="020B0609020204030204" pitchFamily="49" charset="0"/>
              </a:rPr>
              <a:t>cust.name</a:t>
            </a:r>
            <a:r>
              <a:rPr lang="en-US" sz="1904" dirty="0">
                <a:solidFill>
                  <a:srgbClr val="000000"/>
                </a:solidFill>
                <a:highlight>
                  <a:srgbClr val="FFFFFF"/>
                </a:highlight>
                <a:latin typeface="Consolas" panose="020B0609020204030204" pitchFamily="49" charset="0"/>
              </a:rPr>
              <a:t> </a:t>
            </a:r>
            <a:r>
              <a:rPr lang="en-US" sz="1904" b="1" dirty="0">
                <a:solidFill>
                  <a:srgbClr val="000000"/>
                </a:solidFill>
                <a:highlight>
                  <a:srgbClr val="FFFFFF"/>
                </a:highlight>
                <a:latin typeface="Consolas" panose="020B0609020204030204" pitchFamily="49" charset="0"/>
              </a:rPr>
              <a:t>}}</a:t>
            </a:r>
            <a:r>
              <a:rPr lang="en-US" sz="1904" dirty="0">
                <a:solidFill>
                  <a:srgbClr val="000000"/>
                </a:solidFill>
                <a:highlight>
                  <a:srgbClr val="FFFFFF"/>
                </a:highlight>
                <a:latin typeface="Consolas" panose="020B0609020204030204" pitchFamily="49" charset="0"/>
              </a:rPr>
              <a:t> - </a:t>
            </a:r>
            <a:r>
              <a:rPr lang="en-US" sz="1904" b="1" dirty="0">
                <a:solidFill>
                  <a:srgbClr val="000000"/>
                </a:solidFill>
                <a:highlight>
                  <a:srgbClr val="FFFFFF"/>
                </a:highlight>
                <a:latin typeface="Consolas" panose="020B0609020204030204" pitchFamily="49" charset="0"/>
              </a:rPr>
              <a:t>{{</a:t>
            </a:r>
            <a:r>
              <a:rPr lang="en-US" sz="1904" dirty="0">
                <a:solidFill>
                  <a:srgbClr val="000000"/>
                </a:solidFill>
                <a:highlight>
                  <a:srgbClr val="FFFFFF"/>
                </a:highlight>
                <a:latin typeface="Consolas" panose="020B0609020204030204" pitchFamily="49" charset="0"/>
              </a:rPr>
              <a:t> </a:t>
            </a:r>
            <a:r>
              <a:rPr lang="en-US" sz="1904" dirty="0" err="1">
                <a:solidFill>
                  <a:srgbClr val="800080"/>
                </a:solidFill>
                <a:highlight>
                  <a:srgbClr val="FFFFFF"/>
                </a:highlight>
                <a:latin typeface="Consolas" panose="020B0609020204030204" pitchFamily="49" charset="0"/>
              </a:rPr>
              <a:t>cust.city</a:t>
            </a:r>
            <a:r>
              <a:rPr lang="en-US" sz="1904" dirty="0">
                <a:solidFill>
                  <a:srgbClr val="000000"/>
                </a:solidFill>
                <a:highlight>
                  <a:srgbClr val="FFFFFF"/>
                </a:highlight>
                <a:latin typeface="Consolas" panose="020B0609020204030204" pitchFamily="49" charset="0"/>
              </a:rPr>
              <a:t> </a:t>
            </a:r>
            <a:r>
              <a:rPr lang="en-US" sz="1904" b="1" dirty="0">
                <a:solidFill>
                  <a:srgbClr val="000000"/>
                </a:solidFill>
                <a:highlight>
                  <a:srgbClr val="FFFFFF"/>
                </a:highlight>
                <a:latin typeface="Consolas" panose="020B0609020204030204" pitchFamily="49" charset="0"/>
              </a:rPr>
              <a:t>}}</a:t>
            </a:r>
            <a:r>
              <a:rPr lang="en-US" sz="1904" dirty="0">
                <a:solidFill>
                  <a:srgbClr val="0000FF"/>
                </a:solidFill>
                <a:highlight>
                  <a:srgbClr val="FFFFFF"/>
                </a:highlight>
                <a:latin typeface="Consolas" panose="020B0609020204030204" pitchFamily="49" charset="0"/>
              </a:rPr>
              <a:t>&lt;/</a:t>
            </a:r>
            <a:r>
              <a:rPr lang="en-US" sz="1904" dirty="0">
                <a:solidFill>
                  <a:srgbClr val="800000"/>
                </a:solidFill>
                <a:highlight>
                  <a:srgbClr val="FFFFFF"/>
                </a:highlight>
                <a:latin typeface="Consolas" panose="020B0609020204030204" pitchFamily="49" charset="0"/>
              </a:rPr>
              <a:t>li</a:t>
            </a:r>
            <a:r>
              <a:rPr lang="en-US" sz="1904" dirty="0">
                <a:solidFill>
                  <a:srgbClr val="0000FF"/>
                </a:solidFill>
                <a:highlight>
                  <a:srgbClr val="FFFFFF"/>
                </a:highlight>
                <a:latin typeface="Consolas" panose="020B0609020204030204" pitchFamily="49" charset="0"/>
              </a:rPr>
              <a:t>&gt;</a:t>
            </a:r>
            <a:endParaRPr lang="en-US" sz="1904" dirty="0">
              <a:solidFill>
                <a:srgbClr val="000000"/>
              </a:solidFill>
              <a:highlight>
                <a:srgbClr val="FFFFFF"/>
              </a:highlight>
              <a:latin typeface="Consolas" panose="020B0609020204030204" pitchFamily="49" charset="0"/>
            </a:endParaRPr>
          </a:p>
          <a:p>
            <a:r>
              <a:rPr lang="en-US" sz="1904" dirty="0">
                <a:solidFill>
                  <a:srgbClr val="0000FF"/>
                </a:solidFill>
                <a:highlight>
                  <a:srgbClr val="FFFFFF"/>
                </a:highlight>
                <a:latin typeface="Consolas" panose="020B0609020204030204" pitchFamily="49" charset="0"/>
              </a:rPr>
              <a:t>&lt;/</a:t>
            </a:r>
            <a:r>
              <a:rPr lang="en-US" sz="1904" dirty="0" err="1">
                <a:solidFill>
                  <a:srgbClr val="800000"/>
                </a:solidFill>
                <a:highlight>
                  <a:srgbClr val="FFFFFF"/>
                </a:highlight>
                <a:latin typeface="Consolas" panose="020B0609020204030204" pitchFamily="49" charset="0"/>
              </a:rPr>
              <a:t>ul</a:t>
            </a:r>
            <a:r>
              <a:rPr lang="en-US" sz="1904" dirty="0">
                <a:solidFill>
                  <a:srgbClr val="0000FF"/>
                </a:solidFill>
                <a:highlight>
                  <a:srgbClr val="FFFFFF"/>
                </a:highlight>
                <a:latin typeface="Consolas" panose="020B0609020204030204" pitchFamily="49" charset="0"/>
              </a:rPr>
              <a:t>&gt;</a:t>
            </a:r>
            <a:endParaRPr lang="en-US" sz="1904" dirty="0"/>
          </a:p>
        </p:txBody>
      </p:sp>
      <p:sp>
        <p:nvSpPr>
          <p:cNvPr id="6" name="Rectangular Callout 5"/>
          <p:cNvSpPr/>
          <p:nvPr/>
        </p:nvSpPr>
        <p:spPr>
          <a:xfrm>
            <a:off x="8083444" y="3652696"/>
            <a:ext cx="2253791" cy="699453"/>
          </a:xfrm>
          <a:prstGeom prst="wedgeRectCallout">
            <a:avLst>
              <a:gd name="adj1" fmla="val -37076"/>
              <a:gd name="adj2" fmla="val 109119"/>
            </a:avLst>
          </a:prstGeom>
          <a:solidFill>
            <a:srgbClr val="0070C0"/>
          </a:solidFill>
          <a:ln>
            <a:solidFill>
              <a:srgbClr val="FFFFFF"/>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1904" dirty="0">
                <a:solidFill>
                  <a:srgbClr val="FFFFFF"/>
                </a:solidFill>
                <a:latin typeface="Tahoma" panose="020B0604030504040204" pitchFamily="34" charset="0"/>
                <a:ea typeface="Tahoma" panose="020B0604030504040204" pitchFamily="34" charset="0"/>
                <a:cs typeface="Tahoma" panose="020B0604030504040204" pitchFamily="34" charset="0"/>
              </a:rPr>
              <a:t>Filter customers by model value</a:t>
            </a:r>
          </a:p>
        </p:txBody>
      </p:sp>
      <p:sp>
        <p:nvSpPr>
          <p:cNvPr id="7" name="Title 1"/>
          <p:cNvSpPr>
            <a:spLocks noGrp="1"/>
          </p:cNvSpPr>
          <p:nvPr>
            <p:ph type="title"/>
          </p:nvPr>
        </p:nvSpPr>
        <p:spPr/>
        <p:txBody>
          <a:bodyPr/>
          <a:lstStyle/>
          <a:p>
            <a:r>
              <a:rPr lang="en-US" sz="3808" b="0" dirty="0">
                <a:latin typeface="News Gothic Com Thin" panose="020B0204030503020204" pitchFamily="34" charset="0"/>
              </a:rPr>
              <a:t>Using</a:t>
            </a:r>
            <a:r>
              <a:rPr lang="en-US" sz="3808" b="0" dirty="0">
                <a:latin typeface="+mj-lt"/>
              </a:rPr>
              <a:t> Filters</a:t>
            </a:r>
          </a:p>
        </p:txBody>
      </p:sp>
    </p:spTree>
    <p:extLst>
      <p:ext uri="{BB962C8B-B14F-4D97-AF65-F5344CB8AC3E}">
        <p14:creationId xmlns:p14="http://schemas.microsoft.com/office/powerpoint/2010/main" val="3682118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251638" y="1589528"/>
            <a:ext cx="7059926" cy="4218287"/>
          </a:xfrm>
          <a:prstGeom prst="rect">
            <a:avLst/>
          </a:prstGeom>
        </p:spPr>
      </p:pic>
      <p:cxnSp>
        <p:nvCxnSpPr>
          <p:cNvPr id="8" name="Straight Arrow Connector 7"/>
          <p:cNvCxnSpPr/>
          <p:nvPr/>
        </p:nvCxnSpPr>
        <p:spPr bwMode="auto">
          <a:xfrm>
            <a:off x="4894254" y="2424146"/>
            <a:ext cx="3954060" cy="1199644"/>
          </a:xfrm>
          <a:prstGeom prst="straightConnector1">
            <a:avLst/>
          </a:prstGeom>
          <a:gradFill rotWithShape="1">
            <a:gsLst>
              <a:gs pos="0">
                <a:srgbClr val="A4D289"/>
              </a:gs>
              <a:gs pos="100000">
                <a:schemeClr val="bg1"/>
              </a:gs>
            </a:gsLst>
            <a:lin ang="5400000" scaled="1"/>
          </a:gradFill>
          <a:ln w="38100" cap="flat" cmpd="sng" algn="ctr">
            <a:solidFill>
              <a:schemeClr val="tx1"/>
            </a:solidFill>
            <a:prstDash val="solid"/>
            <a:round/>
            <a:headEnd type="none" w="med" len="med"/>
            <a:tailEnd type="triangle"/>
          </a:ln>
          <a:effectLst/>
        </p:spPr>
      </p:cxnSp>
      <p:pic>
        <p:nvPicPr>
          <p:cNvPr id="2" name="Picture 1"/>
          <p:cNvPicPr>
            <a:picLocks noChangeAspect="1"/>
          </p:cNvPicPr>
          <p:nvPr/>
        </p:nvPicPr>
        <p:blipFill>
          <a:blip r:embed="rId3"/>
          <a:stretch>
            <a:fillRect/>
          </a:stretch>
        </p:blipFill>
        <p:spPr>
          <a:xfrm>
            <a:off x="8950799" y="2735014"/>
            <a:ext cx="1699846" cy="1777553"/>
          </a:xfrm>
          <a:prstGeom prst="rect">
            <a:avLst/>
          </a:prstGeom>
          <a:ln>
            <a:solidFill>
              <a:schemeClr val="tx1"/>
            </a:solidFill>
          </a:ln>
        </p:spPr>
      </p:pic>
      <p:sp>
        <p:nvSpPr>
          <p:cNvPr id="7" name="Title 1"/>
          <p:cNvSpPr>
            <a:spLocks noGrp="1"/>
          </p:cNvSpPr>
          <p:nvPr>
            <p:ph type="title"/>
          </p:nvPr>
        </p:nvSpPr>
        <p:spPr/>
        <p:txBody>
          <a:bodyPr/>
          <a:lstStyle/>
          <a:p>
            <a:r>
              <a:rPr lang="en-US" b="0" dirty="0" err="1">
                <a:latin typeface="News Gothic Com Thin" panose="020B0204030503020204" pitchFamily="34" charset="0"/>
              </a:rPr>
              <a:t>AngularJS</a:t>
            </a:r>
            <a:r>
              <a:rPr lang="en-US" b="0" dirty="0">
                <a:latin typeface="News Gothic Com Thin" panose="020B0204030503020204" pitchFamily="34" charset="0"/>
              </a:rPr>
              <a:t> Help for Filters</a:t>
            </a:r>
          </a:p>
        </p:txBody>
      </p:sp>
    </p:spTree>
    <p:extLst>
      <p:ext uri="{BB962C8B-B14F-4D97-AF65-F5344CB8AC3E}">
        <p14:creationId xmlns:p14="http://schemas.microsoft.com/office/powerpoint/2010/main" val="14235857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freecodesource.com/wallpaper/dolphinring-775380.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6" y="-299526"/>
            <a:ext cx="12810435" cy="80833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bwMode="auto">
          <a:xfrm>
            <a:off x="-133306" y="5414200"/>
            <a:ext cx="12810435" cy="1599027"/>
          </a:xfrm>
          <a:prstGeom prst="rect">
            <a:avLst/>
          </a:prstGeom>
          <a:solidFill>
            <a:schemeClr val="bg1">
              <a:alpha val="60000"/>
            </a:schemeClr>
          </a:solidFill>
          <a:ln w="9525">
            <a:noFill/>
            <a:miter lim="800000"/>
            <a:headEnd/>
            <a:tailEnd/>
          </a:ln>
          <a:effectLst>
            <a:outerShdw blurRad="76200" dir="13500000" sy="23000" kx="1200000" algn="br" rotWithShape="0">
              <a:prstClr val="black">
                <a:alpha val="20000"/>
              </a:prstClr>
            </a:outerShdw>
          </a:effectLst>
        </p:spPr>
        <p:txBody>
          <a:bodyPr wrap="square" rtlCol="0" anchor="ctr">
            <a:spAutoFit/>
          </a:bodyPr>
          <a:lstStyle/>
          <a:p>
            <a:pPr algn="ctr"/>
            <a:r>
              <a:rPr lang="en-US" sz="9791" dirty="0">
                <a:solidFill>
                  <a:srgbClr val="FFFFFF"/>
                </a:solidFill>
                <a:latin typeface="+mj-lt"/>
                <a:ea typeface="Tahoma" panose="020B0604030504040204" pitchFamily="34" charset="0"/>
                <a:cs typeface="Tahoma" panose="020B0604030504040204" pitchFamily="34" charset="0"/>
              </a:rPr>
              <a:t>Demo</a:t>
            </a:r>
            <a:endParaRPr lang="en-US" sz="1428" dirty="0">
              <a:solidFill>
                <a:srgbClr val="FFFFFF"/>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2485116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021522" y="3458403"/>
            <a:ext cx="8393430" cy="2187522"/>
          </a:xfrm>
        </p:spPr>
        <p:txBody>
          <a:bodyPr/>
          <a:lstStyle/>
          <a:p>
            <a:pPr marL="0" indent="0" algn="ctr">
              <a:buNone/>
            </a:pPr>
            <a:r>
              <a:rPr lang="en-US" sz="4488" dirty="0">
                <a:latin typeface="News Gothic Com Thin" panose="020B0204030503020204" pitchFamily="34" charset="0"/>
                <a:ea typeface="Tahoma" panose="020B0604030504040204" pitchFamily="34" charset="0"/>
                <a:cs typeface="Tahoma" panose="020B0604030504040204" pitchFamily="34" charset="0"/>
              </a:rPr>
              <a:t>Views, Controllers </a:t>
            </a:r>
          </a:p>
          <a:p>
            <a:pPr marL="0" indent="0" algn="ctr">
              <a:buNone/>
            </a:pPr>
            <a:r>
              <a:rPr lang="en-US" sz="4488" dirty="0">
                <a:latin typeface="News Gothic Com Thin" panose="020B0204030503020204" pitchFamily="34" charset="0"/>
                <a:ea typeface="Tahoma" panose="020B0604030504040204" pitchFamily="34" charset="0"/>
                <a:cs typeface="Tahoma" panose="020B0604030504040204" pitchFamily="34" charset="0"/>
              </a:rPr>
              <a:t>and Scope</a:t>
            </a:r>
            <a:br>
              <a:rPr lang="en-US" sz="4488" dirty="0">
                <a:latin typeface="News Gothic Com Thin" panose="020B0204030503020204" pitchFamily="34" charset="0"/>
                <a:ea typeface="Tahoma" panose="020B0604030504040204" pitchFamily="34" charset="0"/>
                <a:cs typeface="Tahoma" panose="020B0604030504040204" pitchFamily="34" charset="0"/>
              </a:rPr>
            </a:br>
            <a:endParaRPr lang="en-US" sz="4488" dirty="0">
              <a:latin typeface="News Gothic Com Thin" panose="020B020403050302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stretch>
            <a:fillRect/>
          </a:stretch>
        </p:blipFill>
        <p:spPr>
          <a:xfrm>
            <a:off x="3016429" y="948344"/>
            <a:ext cx="6403616" cy="1790360"/>
          </a:xfrm>
          <a:prstGeom prst="rect">
            <a:avLst/>
          </a:prstGeom>
        </p:spPr>
      </p:pic>
    </p:spTree>
    <p:extLst>
      <p:ext uri="{BB962C8B-B14F-4D97-AF65-F5344CB8AC3E}">
        <p14:creationId xmlns:p14="http://schemas.microsoft.com/office/powerpoint/2010/main" val="146961776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2565540" y="2031273"/>
            <a:ext cx="1865207" cy="621736"/>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sz="2856" b="1" dirty="0">
                <a:latin typeface="News Gothic Com Thin" panose="020B0204030503020204" pitchFamily="34" charset="0"/>
                <a:ea typeface="Tahoma" panose="020B0604030504040204" pitchFamily="34" charset="0"/>
                <a:cs typeface="Tahoma" panose="020B0604030504040204" pitchFamily="34" charset="0"/>
              </a:rPr>
              <a:t>View</a:t>
            </a:r>
            <a:endParaRPr lang="en-US" sz="2040" b="1" dirty="0">
              <a:latin typeface="News Gothic Com Thin" panose="020B0204030503020204" pitchFamily="34" charset="0"/>
              <a:ea typeface="Tahoma" panose="020B0604030504040204" pitchFamily="34" charset="0"/>
              <a:cs typeface="Tahoma" panose="020B0604030504040204" pitchFamily="34" charset="0"/>
            </a:endParaRPr>
          </a:p>
        </p:txBody>
      </p:sp>
      <p:sp>
        <p:nvSpPr>
          <p:cNvPr id="10" name="Rectangle 9"/>
          <p:cNvSpPr/>
          <p:nvPr/>
        </p:nvSpPr>
        <p:spPr bwMode="auto">
          <a:xfrm>
            <a:off x="7772576" y="2031273"/>
            <a:ext cx="1865207" cy="621736"/>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rtlCol="0" anchor="ctr"/>
          <a:lstStyle/>
          <a:p>
            <a:pPr algn="ctr"/>
            <a:r>
              <a:rPr lang="en-US" sz="2856" b="1" dirty="0">
                <a:latin typeface="News Gothic Com Thin" panose="020B0204030503020204" pitchFamily="34" charset="0"/>
                <a:ea typeface="Tahoma" panose="020B0604030504040204" pitchFamily="34" charset="0"/>
                <a:cs typeface="Tahoma" panose="020B0604030504040204" pitchFamily="34" charset="0"/>
              </a:rPr>
              <a:t>Controller</a:t>
            </a:r>
            <a:endParaRPr lang="en-US" sz="2040" b="1" dirty="0">
              <a:latin typeface="News Gothic Com Thin" panose="020B0204030503020204" pitchFamily="34" charset="0"/>
              <a:ea typeface="Tahoma" panose="020B0604030504040204" pitchFamily="34" charset="0"/>
              <a:cs typeface="Tahoma" panose="020B0604030504040204" pitchFamily="34" charset="0"/>
            </a:endParaRPr>
          </a:p>
        </p:txBody>
      </p:sp>
      <p:cxnSp>
        <p:nvCxnSpPr>
          <p:cNvPr id="21" name="Straight Arrow Connector 20"/>
          <p:cNvCxnSpPr>
            <a:stCxn id="10" idx="1"/>
            <a:endCxn id="9" idx="3"/>
          </p:cNvCxnSpPr>
          <p:nvPr/>
        </p:nvCxnSpPr>
        <p:spPr bwMode="auto">
          <a:xfrm flipH="1">
            <a:off x="4430747" y="2342141"/>
            <a:ext cx="3341829" cy="0"/>
          </a:xfrm>
          <a:prstGeom prst="straightConnector1">
            <a:avLst/>
          </a:prstGeom>
          <a:gradFill rotWithShape="1">
            <a:gsLst>
              <a:gs pos="0">
                <a:srgbClr val="A4D289"/>
              </a:gs>
              <a:gs pos="100000">
                <a:schemeClr val="bg1"/>
              </a:gs>
            </a:gsLst>
            <a:lin ang="5400000" scaled="1"/>
          </a:gradFill>
          <a:ln w="38100" cap="flat" cmpd="sng" algn="ctr">
            <a:solidFill>
              <a:schemeClr val="tx1"/>
            </a:solidFill>
            <a:prstDash val="solid"/>
            <a:round/>
            <a:headEnd type="triangle" w="med" len="med"/>
            <a:tailEnd type="triangle"/>
          </a:ln>
          <a:effectLst/>
        </p:spPr>
      </p:cxnSp>
      <p:sp>
        <p:nvSpPr>
          <p:cNvPr id="11" name="Oval 10"/>
          <p:cNvSpPr/>
          <p:nvPr/>
        </p:nvSpPr>
        <p:spPr bwMode="auto">
          <a:xfrm>
            <a:off x="5237367" y="1787489"/>
            <a:ext cx="1768061" cy="1088037"/>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2040" b="1" dirty="0">
                <a:latin typeface="News Gothic Com Thin" panose="020B0204030503020204" pitchFamily="34" charset="0"/>
                <a:ea typeface="Tahoma" panose="020B0604030504040204" pitchFamily="34" charset="0"/>
                <a:cs typeface="Tahoma" panose="020B0604030504040204" pitchFamily="34" charset="0"/>
              </a:rPr>
              <a:t>$scope</a:t>
            </a:r>
          </a:p>
        </p:txBody>
      </p:sp>
      <p:sp>
        <p:nvSpPr>
          <p:cNvPr id="3" name="TextBox 2"/>
          <p:cNvSpPr txBox="1"/>
          <p:nvPr/>
        </p:nvSpPr>
        <p:spPr bwMode="auto">
          <a:xfrm>
            <a:off x="4253554" y="3430178"/>
            <a:ext cx="4663017" cy="720197"/>
          </a:xfrm>
          <a:prstGeom prst="rect">
            <a:avLst/>
          </a:prstGeom>
          <a:noFill/>
          <a:ln w="9525">
            <a:noFill/>
            <a:miter lim="800000"/>
            <a:headEnd/>
            <a:tailEnd/>
          </a:ln>
        </p:spPr>
        <p:txBody>
          <a:bodyPr wrap="square" rtlCol="0">
            <a:spAutoFit/>
          </a:bodyPr>
          <a:lstStyle/>
          <a:p>
            <a:r>
              <a:rPr lang="en-US" sz="2040" b="1" dirty="0">
                <a:latin typeface="News Gothic Com Thin" panose="020B0204030503020204" pitchFamily="34" charset="0"/>
                <a:ea typeface="Tahoma" panose="020B0604030504040204" pitchFamily="34" charset="0"/>
                <a:cs typeface="Tahoma" panose="020B0604030504040204" pitchFamily="34" charset="0"/>
              </a:rPr>
              <a:t>$scope is the "glue" (</a:t>
            </a:r>
            <a:r>
              <a:rPr lang="en-US" sz="2040" b="1" dirty="0" err="1">
                <a:latin typeface="News Gothic Com Thin" panose="020B0204030503020204" pitchFamily="34" charset="0"/>
                <a:ea typeface="Tahoma" panose="020B0604030504040204" pitchFamily="34" charset="0"/>
                <a:cs typeface="Tahoma" panose="020B0604030504040204" pitchFamily="34" charset="0"/>
              </a:rPr>
              <a:t>ViewModel</a:t>
            </a:r>
            <a:r>
              <a:rPr lang="en-US" sz="2040" b="1" dirty="0">
                <a:latin typeface="News Gothic Com Thin" panose="020B0204030503020204" pitchFamily="34" charset="0"/>
                <a:ea typeface="Tahoma" panose="020B0604030504040204" pitchFamily="34" charset="0"/>
                <a:cs typeface="Tahoma" panose="020B0604030504040204" pitchFamily="34" charset="0"/>
              </a:rPr>
              <a:t>) between a controller and a view</a:t>
            </a:r>
          </a:p>
        </p:txBody>
      </p:sp>
      <p:pic>
        <p:nvPicPr>
          <p:cNvPr id="4" name="Picture 3"/>
          <p:cNvPicPr>
            <a:picLocks noChangeAspect="1"/>
          </p:cNvPicPr>
          <p:nvPr/>
        </p:nvPicPr>
        <p:blipFill>
          <a:blip r:embed="rId2"/>
          <a:stretch>
            <a:fillRect/>
          </a:stretch>
        </p:blipFill>
        <p:spPr>
          <a:xfrm>
            <a:off x="5773695" y="4429867"/>
            <a:ext cx="811368" cy="1613406"/>
          </a:xfrm>
          <a:prstGeom prst="rect">
            <a:avLst/>
          </a:prstGeom>
        </p:spPr>
      </p:pic>
      <p:sp>
        <p:nvSpPr>
          <p:cNvPr id="22" name="Title 1"/>
          <p:cNvSpPr>
            <a:spLocks noGrp="1"/>
          </p:cNvSpPr>
          <p:nvPr>
            <p:ph type="title"/>
          </p:nvPr>
        </p:nvSpPr>
        <p:spPr/>
        <p:txBody>
          <a:bodyPr/>
          <a:lstStyle/>
          <a:p>
            <a:r>
              <a:rPr lang="en-US" b="0" dirty="0">
                <a:latin typeface="News Gothic Com Thin" panose="020B0204030503020204" pitchFamily="34" charset="0"/>
              </a:rPr>
              <a:t>View, Controllers and Scope</a:t>
            </a:r>
          </a:p>
        </p:txBody>
      </p:sp>
    </p:spTree>
    <p:extLst>
      <p:ext uri="{BB962C8B-B14F-4D97-AF65-F5344CB8AC3E}">
        <p14:creationId xmlns:p14="http://schemas.microsoft.com/office/powerpoint/2010/main" val="2154112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7906" y="1148560"/>
            <a:ext cx="8315713" cy="4864345"/>
          </a:xfrm>
          <a:prstGeom prst="rect">
            <a:avLst/>
          </a:prstGeom>
        </p:spPr>
        <p:txBody>
          <a:bodyPr wrap="square">
            <a:spAutoFit/>
          </a:bodyPr>
          <a:lstStyle/>
          <a:p>
            <a:r>
              <a:rPr lang="en-US" sz="1632" dirty="0">
                <a:solidFill>
                  <a:srgbClr val="0000FF"/>
                </a:solidFill>
                <a:highlight>
                  <a:srgbClr val="FFFFFF"/>
                </a:highlight>
                <a:latin typeface="Consolas" panose="020B0609020204030204" pitchFamily="49" charset="0"/>
              </a:rPr>
              <a:t>&lt;</a:t>
            </a:r>
            <a:r>
              <a:rPr lang="en-US" sz="1632" dirty="0">
                <a:solidFill>
                  <a:srgbClr val="800000"/>
                </a:solidFill>
                <a:highlight>
                  <a:srgbClr val="FFFFFF"/>
                </a:highlight>
                <a:latin typeface="Consolas" panose="020B0609020204030204" pitchFamily="49" charset="0"/>
              </a:rPr>
              <a:t>div</a:t>
            </a:r>
            <a:r>
              <a:rPr lang="en-US" sz="1632" dirty="0">
                <a:solidFill>
                  <a:srgbClr val="000000"/>
                </a:solidFill>
                <a:highlight>
                  <a:srgbClr val="FFFFFF"/>
                </a:highlight>
                <a:latin typeface="Consolas" panose="020B0609020204030204" pitchFamily="49" charset="0"/>
              </a:rPr>
              <a:t> </a:t>
            </a:r>
            <a:r>
              <a:rPr lang="en-US" sz="1632" dirty="0">
                <a:solidFill>
                  <a:srgbClr val="FF0000"/>
                </a:solidFill>
                <a:highlight>
                  <a:srgbClr val="FFFFFF"/>
                </a:highlight>
                <a:latin typeface="Consolas" panose="020B0609020204030204" pitchFamily="49" charset="0"/>
              </a:rPr>
              <a:t>class</a:t>
            </a:r>
            <a:r>
              <a:rPr lang="en-US" sz="1632" dirty="0">
                <a:solidFill>
                  <a:srgbClr val="0000FF"/>
                </a:solidFill>
                <a:highlight>
                  <a:srgbClr val="FFFFFF"/>
                </a:highlight>
                <a:latin typeface="Consolas" panose="020B0609020204030204" pitchFamily="49" charset="0"/>
              </a:rPr>
              <a:t>="container"</a:t>
            </a:r>
            <a:r>
              <a:rPr lang="en-US" sz="1632" dirty="0">
                <a:solidFill>
                  <a:srgbClr val="000000"/>
                </a:solidFill>
                <a:highlight>
                  <a:srgbClr val="FFFFFF"/>
                </a:highlight>
                <a:latin typeface="Consolas" panose="020B0609020204030204" pitchFamily="49" charset="0"/>
              </a:rPr>
              <a:t> </a:t>
            </a:r>
            <a:r>
              <a:rPr lang="en-US" sz="1632" dirty="0">
                <a:solidFill>
                  <a:srgbClr val="FF0000"/>
                </a:solidFill>
                <a:highlight>
                  <a:srgbClr val="FFFFFF"/>
                </a:highlight>
                <a:latin typeface="Consolas" panose="020B0609020204030204" pitchFamily="49" charset="0"/>
              </a:rPr>
              <a:t>data-</a:t>
            </a:r>
            <a:r>
              <a:rPr lang="en-US" sz="1632" dirty="0" err="1">
                <a:solidFill>
                  <a:srgbClr val="FF0000"/>
                </a:solidFill>
                <a:highlight>
                  <a:srgbClr val="FFFFFF"/>
                </a:highlight>
                <a:latin typeface="Consolas" panose="020B0609020204030204" pitchFamily="49" charset="0"/>
              </a:rPr>
              <a:t>ng</a:t>
            </a:r>
            <a:r>
              <a:rPr lang="en-US" sz="1632" dirty="0">
                <a:solidFill>
                  <a:srgbClr val="FF0000"/>
                </a:solidFill>
                <a:highlight>
                  <a:srgbClr val="FFFFFF"/>
                </a:highlight>
                <a:latin typeface="Consolas" panose="020B0609020204030204" pitchFamily="49" charset="0"/>
              </a:rPr>
              <a:t>-controller</a:t>
            </a:r>
            <a:r>
              <a:rPr lang="en-US" sz="1632" dirty="0">
                <a:solidFill>
                  <a:srgbClr val="0000FF"/>
                </a:solidFill>
                <a:highlight>
                  <a:srgbClr val="FFFFFF"/>
                </a:highlight>
                <a:latin typeface="Consolas" panose="020B0609020204030204" pitchFamily="49" charset="0"/>
              </a:rPr>
              <a:t>="</a:t>
            </a:r>
            <a:r>
              <a:rPr lang="en-US" sz="1632" dirty="0" err="1">
                <a:solidFill>
                  <a:srgbClr val="0000FF"/>
                </a:solidFill>
                <a:highlight>
                  <a:srgbClr val="FFFFFF"/>
                </a:highlight>
                <a:latin typeface="Consolas" panose="020B0609020204030204" pitchFamily="49" charset="0"/>
              </a:rPr>
              <a:t>SimpleController</a:t>
            </a:r>
            <a:r>
              <a:rPr lang="en-US" sz="1632" dirty="0">
                <a:solidFill>
                  <a:srgbClr val="0000FF"/>
                </a:solidFill>
                <a:highlight>
                  <a:srgbClr val="FFFFFF"/>
                </a:highlight>
                <a:latin typeface="Consolas" panose="020B0609020204030204" pitchFamily="49" charset="0"/>
              </a:rPr>
              <a:t>"&gt;</a:t>
            </a:r>
            <a:endParaRPr lang="en-US" sz="1632" dirty="0">
              <a:solidFill>
                <a:srgbClr val="000000"/>
              </a:solidFill>
              <a:highlight>
                <a:srgbClr val="FFFFFF"/>
              </a:highlight>
              <a:latin typeface="Consolas" panose="020B0609020204030204" pitchFamily="49" charset="0"/>
            </a:endParaRPr>
          </a:p>
          <a:p>
            <a:r>
              <a:rPr lang="en-US" sz="1632" dirty="0">
                <a:solidFill>
                  <a:srgbClr val="000000"/>
                </a:solidFill>
                <a:highlight>
                  <a:srgbClr val="FFFFFF"/>
                </a:highlight>
                <a:latin typeface="Consolas" panose="020B0609020204030204" pitchFamily="49" charset="0"/>
              </a:rPr>
              <a:t>    </a:t>
            </a:r>
            <a:r>
              <a:rPr lang="en-US" sz="1632" dirty="0">
                <a:solidFill>
                  <a:srgbClr val="0000FF"/>
                </a:solidFill>
                <a:highlight>
                  <a:srgbClr val="FFFFFF"/>
                </a:highlight>
                <a:latin typeface="Consolas" panose="020B0609020204030204" pitchFamily="49" charset="0"/>
              </a:rPr>
              <a:t>&lt;</a:t>
            </a:r>
            <a:r>
              <a:rPr lang="en-US" sz="1632" dirty="0">
                <a:solidFill>
                  <a:srgbClr val="800000"/>
                </a:solidFill>
                <a:highlight>
                  <a:srgbClr val="FFFFFF"/>
                </a:highlight>
                <a:latin typeface="Consolas" panose="020B0609020204030204" pitchFamily="49" charset="0"/>
              </a:rPr>
              <a:t>h3</a:t>
            </a:r>
            <a:r>
              <a:rPr lang="en-US" sz="1632" dirty="0">
                <a:solidFill>
                  <a:srgbClr val="0000FF"/>
                </a:solidFill>
                <a:highlight>
                  <a:srgbClr val="FFFFFF"/>
                </a:highlight>
                <a:latin typeface="Consolas" panose="020B0609020204030204" pitchFamily="49" charset="0"/>
              </a:rPr>
              <a:t>&gt;</a:t>
            </a:r>
            <a:r>
              <a:rPr lang="en-US" sz="1632" dirty="0">
                <a:solidFill>
                  <a:srgbClr val="000000"/>
                </a:solidFill>
                <a:highlight>
                  <a:srgbClr val="FFFFFF"/>
                </a:highlight>
                <a:latin typeface="Consolas" panose="020B0609020204030204" pitchFamily="49" charset="0"/>
              </a:rPr>
              <a:t>Adding a Simple Controller</a:t>
            </a:r>
            <a:r>
              <a:rPr lang="en-US" sz="1632" dirty="0">
                <a:solidFill>
                  <a:srgbClr val="0000FF"/>
                </a:solidFill>
                <a:highlight>
                  <a:srgbClr val="FFFFFF"/>
                </a:highlight>
                <a:latin typeface="Consolas" panose="020B0609020204030204" pitchFamily="49" charset="0"/>
              </a:rPr>
              <a:t>&lt;/</a:t>
            </a:r>
            <a:r>
              <a:rPr lang="en-US" sz="1632" dirty="0">
                <a:solidFill>
                  <a:srgbClr val="800000"/>
                </a:solidFill>
                <a:highlight>
                  <a:srgbClr val="FFFFFF"/>
                </a:highlight>
                <a:latin typeface="Consolas" panose="020B0609020204030204" pitchFamily="49" charset="0"/>
              </a:rPr>
              <a:t>h3</a:t>
            </a:r>
            <a:r>
              <a:rPr lang="en-US" sz="1632" dirty="0">
                <a:solidFill>
                  <a:srgbClr val="0000FF"/>
                </a:solidFill>
                <a:highlight>
                  <a:srgbClr val="FFFFFF"/>
                </a:highlight>
                <a:latin typeface="Consolas" panose="020B0609020204030204" pitchFamily="49" charset="0"/>
              </a:rPr>
              <a:t>&gt;</a:t>
            </a:r>
            <a:endParaRPr lang="en-US" sz="1632" dirty="0">
              <a:solidFill>
                <a:srgbClr val="000000"/>
              </a:solidFill>
              <a:highlight>
                <a:srgbClr val="FFFFFF"/>
              </a:highlight>
              <a:latin typeface="Consolas" panose="020B0609020204030204" pitchFamily="49" charset="0"/>
            </a:endParaRPr>
          </a:p>
          <a:p>
            <a:r>
              <a:rPr lang="en-US" sz="1632" dirty="0">
                <a:solidFill>
                  <a:srgbClr val="000000"/>
                </a:solidFill>
                <a:highlight>
                  <a:srgbClr val="FFFFFF"/>
                </a:highlight>
                <a:latin typeface="Consolas" panose="020B0609020204030204" pitchFamily="49" charset="0"/>
              </a:rPr>
              <a:t>    </a:t>
            </a:r>
            <a:r>
              <a:rPr lang="en-US" sz="1632" dirty="0">
                <a:solidFill>
                  <a:srgbClr val="0000FF"/>
                </a:solidFill>
                <a:highlight>
                  <a:srgbClr val="FFFFFF"/>
                </a:highlight>
                <a:latin typeface="Consolas" panose="020B0609020204030204" pitchFamily="49" charset="0"/>
              </a:rPr>
              <a:t>&lt;</a:t>
            </a:r>
            <a:r>
              <a:rPr lang="en-US" sz="1632" dirty="0" err="1">
                <a:solidFill>
                  <a:srgbClr val="800000"/>
                </a:solidFill>
                <a:highlight>
                  <a:srgbClr val="FFFFFF"/>
                </a:highlight>
                <a:latin typeface="Consolas" panose="020B0609020204030204" pitchFamily="49" charset="0"/>
              </a:rPr>
              <a:t>ul</a:t>
            </a:r>
            <a:r>
              <a:rPr lang="en-US" sz="1632" dirty="0">
                <a:solidFill>
                  <a:srgbClr val="0000FF"/>
                </a:solidFill>
                <a:highlight>
                  <a:srgbClr val="FFFFFF"/>
                </a:highlight>
                <a:latin typeface="Consolas" panose="020B0609020204030204" pitchFamily="49" charset="0"/>
              </a:rPr>
              <a:t>&gt;</a:t>
            </a:r>
            <a:endParaRPr lang="en-US" sz="1632" dirty="0">
              <a:solidFill>
                <a:srgbClr val="000000"/>
              </a:solidFill>
              <a:highlight>
                <a:srgbClr val="FFFFFF"/>
              </a:highlight>
              <a:latin typeface="Consolas" panose="020B0609020204030204" pitchFamily="49" charset="0"/>
            </a:endParaRPr>
          </a:p>
          <a:p>
            <a:r>
              <a:rPr lang="it-IT" sz="1632" dirty="0">
                <a:solidFill>
                  <a:srgbClr val="000000"/>
                </a:solidFill>
                <a:highlight>
                  <a:srgbClr val="FFFFFF"/>
                </a:highlight>
                <a:latin typeface="Consolas" panose="020B0609020204030204" pitchFamily="49" charset="0"/>
              </a:rPr>
              <a:t>        </a:t>
            </a:r>
            <a:r>
              <a:rPr lang="it-IT" sz="1632" dirty="0">
                <a:solidFill>
                  <a:srgbClr val="0000FF"/>
                </a:solidFill>
                <a:highlight>
                  <a:srgbClr val="FFFFFF"/>
                </a:highlight>
                <a:latin typeface="Consolas" panose="020B0609020204030204" pitchFamily="49" charset="0"/>
              </a:rPr>
              <a:t>&lt;</a:t>
            </a:r>
            <a:r>
              <a:rPr lang="it-IT" sz="1632" dirty="0">
                <a:solidFill>
                  <a:srgbClr val="800000"/>
                </a:solidFill>
                <a:highlight>
                  <a:srgbClr val="FFFFFF"/>
                </a:highlight>
                <a:latin typeface="Consolas" panose="020B0609020204030204" pitchFamily="49" charset="0"/>
              </a:rPr>
              <a:t>li</a:t>
            </a:r>
            <a:r>
              <a:rPr lang="it-IT" sz="1632" dirty="0">
                <a:solidFill>
                  <a:srgbClr val="000000"/>
                </a:solidFill>
                <a:highlight>
                  <a:srgbClr val="FFFFFF"/>
                </a:highlight>
                <a:latin typeface="Consolas" panose="020B0609020204030204" pitchFamily="49" charset="0"/>
              </a:rPr>
              <a:t> </a:t>
            </a:r>
            <a:r>
              <a:rPr lang="it-IT" sz="1632" dirty="0">
                <a:solidFill>
                  <a:srgbClr val="FF0000"/>
                </a:solidFill>
                <a:highlight>
                  <a:srgbClr val="FFFFFF"/>
                </a:highlight>
                <a:latin typeface="Consolas" panose="020B0609020204030204" pitchFamily="49" charset="0"/>
              </a:rPr>
              <a:t>data-ng-repeat</a:t>
            </a:r>
            <a:r>
              <a:rPr lang="it-IT" sz="1632" dirty="0">
                <a:solidFill>
                  <a:srgbClr val="0000FF"/>
                </a:solidFill>
                <a:highlight>
                  <a:srgbClr val="FFFFFF"/>
                </a:highlight>
                <a:latin typeface="Consolas" panose="020B0609020204030204" pitchFamily="49" charset="0"/>
              </a:rPr>
              <a:t>="cust in customers"&gt;</a:t>
            </a:r>
            <a:br>
              <a:rPr lang="it-IT" sz="1632" dirty="0">
                <a:solidFill>
                  <a:srgbClr val="0000FF"/>
                </a:solidFill>
                <a:highlight>
                  <a:srgbClr val="FFFFFF"/>
                </a:highlight>
                <a:latin typeface="Consolas" panose="020B0609020204030204" pitchFamily="49" charset="0"/>
              </a:rPr>
            </a:br>
            <a:r>
              <a:rPr lang="it-IT" sz="1632" dirty="0">
                <a:solidFill>
                  <a:srgbClr val="0000FF"/>
                </a:solidFill>
                <a:highlight>
                  <a:srgbClr val="FFFFFF"/>
                </a:highlight>
                <a:latin typeface="Consolas" panose="020B0609020204030204" pitchFamily="49" charset="0"/>
              </a:rPr>
              <a:t>           </a:t>
            </a:r>
            <a:r>
              <a:rPr lang="it-IT" sz="1632" b="1" dirty="0">
                <a:solidFill>
                  <a:srgbClr val="000000"/>
                </a:solidFill>
                <a:highlight>
                  <a:srgbClr val="FFFFFF"/>
                </a:highlight>
                <a:latin typeface="Consolas" panose="020B0609020204030204" pitchFamily="49" charset="0"/>
              </a:rPr>
              <a:t>{{ </a:t>
            </a:r>
            <a:r>
              <a:rPr lang="it-IT" sz="1632" dirty="0">
                <a:solidFill>
                  <a:srgbClr val="800080"/>
                </a:solidFill>
                <a:highlight>
                  <a:srgbClr val="FFFFFF"/>
                </a:highlight>
                <a:latin typeface="Consolas" panose="020B0609020204030204" pitchFamily="49" charset="0"/>
              </a:rPr>
              <a:t>cust.name </a:t>
            </a:r>
            <a:r>
              <a:rPr lang="it-IT" sz="1632" b="1" dirty="0">
                <a:solidFill>
                  <a:srgbClr val="000000"/>
                </a:solidFill>
                <a:highlight>
                  <a:srgbClr val="FFFFFF"/>
                </a:highlight>
                <a:latin typeface="Consolas" panose="020B0609020204030204" pitchFamily="49" charset="0"/>
              </a:rPr>
              <a:t>}} - {{ </a:t>
            </a:r>
            <a:r>
              <a:rPr lang="it-IT" sz="1632" dirty="0">
                <a:solidFill>
                  <a:srgbClr val="800080"/>
                </a:solidFill>
                <a:highlight>
                  <a:srgbClr val="FFFFFF"/>
                </a:highlight>
                <a:latin typeface="Consolas" panose="020B0609020204030204" pitchFamily="49" charset="0"/>
              </a:rPr>
              <a:t>cust.city </a:t>
            </a:r>
            <a:r>
              <a:rPr lang="it-IT" sz="1632" b="1" dirty="0">
                <a:solidFill>
                  <a:srgbClr val="000000"/>
                </a:solidFill>
                <a:highlight>
                  <a:srgbClr val="FFFFFF"/>
                </a:highlight>
                <a:latin typeface="Consolas" panose="020B0609020204030204" pitchFamily="49" charset="0"/>
              </a:rPr>
              <a:t>}}</a:t>
            </a:r>
            <a:br>
              <a:rPr lang="it-IT" sz="1632" b="1" dirty="0">
                <a:solidFill>
                  <a:srgbClr val="000000"/>
                </a:solidFill>
                <a:highlight>
                  <a:srgbClr val="FFFFFF"/>
                </a:highlight>
                <a:latin typeface="Consolas" panose="020B0609020204030204" pitchFamily="49" charset="0"/>
              </a:rPr>
            </a:br>
            <a:r>
              <a:rPr lang="it-IT" sz="1632" b="1" dirty="0">
                <a:solidFill>
                  <a:srgbClr val="000000"/>
                </a:solidFill>
                <a:highlight>
                  <a:srgbClr val="FFFFFF"/>
                </a:highlight>
                <a:latin typeface="Consolas" panose="020B0609020204030204" pitchFamily="49" charset="0"/>
              </a:rPr>
              <a:t>        </a:t>
            </a:r>
            <a:r>
              <a:rPr lang="it-IT" sz="1632" dirty="0">
                <a:solidFill>
                  <a:srgbClr val="0000FF"/>
                </a:solidFill>
                <a:highlight>
                  <a:srgbClr val="FFFFFF"/>
                </a:highlight>
                <a:latin typeface="Consolas" panose="020B0609020204030204" pitchFamily="49" charset="0"/>
              </a:rPr>
              <a:t>&lt;/</a:t>
            </a:r>
            <a:r>
              <a:rPr lang="it-IT" sz="1632" dirty="0">
                <a:solidFill>
                  <a:srgbClr val="800000"/>
                </a:solidFill>
                <a:highlight>
                  <a:srgbClr val="FFFFFF"/>
                </a:highlight>
                <a:latin typeface="Consolas" panose="020B0609020204030204" pitchFamily="49" charset="0"/>
              </a:rPr>
              <a:t>li</a:t>
            </a:r>
            <a:r>
              <a:rPr lang="it-IT" sz="1632" dirty="0">
                <a:solidFill>
                  <a:srgbClr val="0000FF"/>
                </a:solidFill>
                <a:highlight>
                  <a:srgbClr val="FFFFFF"/>
                </a:highlight>
                <a:latin typeface="Consolas" panose="020B0609020204030204" pitchFamily="49" charset="0"/>
              </a:rPr>
              <a:t>&gt;</a:t>
            </a:r>
            <a:endParaRPr lang="it-IT" sz="1632" dirty="0">
              <a:solidFill>
                <a:srgbClr val="000000"/>
              </a:solidFill>
              <a:highlight>
                <a:srgbClr val="FFFFFF"/>
              </a:highlight>
              <a:latin typeface="Consolas" panose="020B0609020204030204" pitchFamily="49" charset="0"/>
            </a:endParaRPr>
          </a:p>
          <a:p>
            <a:r>
              <a:rPr lang="en-US" sz="1632" dirty="0">
                <a:solidFill>
                  <a:srgbClr val="000000"/>
                </a:solidFill>
                <a:highlight>
                  <a:srgbClr val="FFFFFF"/>
                </a:highlight>
                <a:latin typeface="Consolas" panose="020B0609020204030204" pitchFamily="49" charset="0"/>
              </a:rPr>
              <a:t>    </a:t>
            </a:r>
            <a:r>
              <a:rPr lang="en-US" sz="1632" dirty="0">
                <a:solidFill>
                  <a:srgbClr val="0000FF"/>
                </a:solidFill>
                <a:highlight>
                  <a:srgbClr val="FFFFFF"/>
                </a:highlight>
                <a:latin typeface="Consolas" panose="020B0609020204030204" pitchFamily="49" charset="0"/>
              </a:rPr>
              <a:t>&lt;/</a:t>
            </a:r>
            <a:r>
              <a:rPr lang="en-US" sz="1632" dirty="0" err="1">
                <a:solidFill>
                  <a:srgbClr val="800000"/>
                </a:solidFill>
                <a:highlight>
                  <a:srgbClr val="FFFFFF"/>
                </a:highlight>
                <a:latin typeface="Consolas" panose="020B0609020204030204" pitchFamily="49" charset="0"/>
              </a:rPr>
              <a:t>ul</a:t>
            </a:r>
            <a:r>
              <a:rPr lang="en-US" sz="1632" dirty="0">
                <a:solidFill>
                  <a:srgbClr val="0000FF"/>
                </a:solidFill>
                <a:highlight>
                  <a:srgbClr val="FFFFFF"/>
                </a:highlight>
                <a:latin typeface="Consolas" panose="020B0609020204030204" pitchFamily="49" charset="0"/>
              </a:rPr>
              <a:t>&gt;</a:t>
            </a:r>
            <a:endParaRPr lang="en-US" sz="1632" dirty="0">
              <a:solidFill>
                <a:srgbClr val="000000"/>
              </a:solidFill>
              <a:highlight>
                <a:srgbClr val="FFFFFF"/>
              </a:highlight>
              <a:latin typeface="Consolas" panose="020B0609020204030204" pitchFamily="49" charset="0"/>
            </a:endParaRPr>
          </a:p>
          <a:p>
            <a:r>
              <a:rPr lang="en-US" sz="1632" dirty="0">
                <a:solidFill>
                  <a:srgbClr val="0000FF"/>
                </a:solidFill>
                <a:highlight>
                  <a:srgbClr val="FFFFFF"/>
                </a:highlight>
                <a:latin typeface="Consolas" panose="020B0609020204030204" pitchFamily="49" charset="0"/>
              </a:rPr>
              <a:t>&lt;/</a:t>
            </a:r>
            <a:r>
              <a:rPr lang="en-US" sz="1632" dirty="0">
                <a:solidFill>
                  <a:srgbClr val="800000"/>
                </a:solidFill>
                <a:highlight>
                  <a:srgbClr val="FFFFFF"/>
                </a:highlight>
                <a:latin typeface="Consolas" panose="020B0609020204030204" pitchFamily="49" charset="0"/>
              </a:rPr>
              <a:t>div</a:t>
            </a:r>
            <a:r>
              <a:rPr lang="en-US" sz="1632" dirty="0">
                <a:solidFill>
                  <a:srgbClr val="0000FF"/>
                </a:solidFill>
                <a:highlight>
                  <a:srgbClr val="FFFFFF"/>
                </a:highlight>
                <a:latin typeface="Consolas" panose="020B0609020204030204" pitchFamily="49" charset="0"/>
              </a:rPr>
              <a:t>&gt;</a:t>
            </a:r>
            <a:endParaRPr lang="en-US" sz="1632" dirty="0">
              <a:solidFill>
                <a:srgbClr val="000000"/>
              </a:solidFill>
              <a:highlight>
                <a:srgbClr val="FFFFFF"/>
              </a:highlight>
              <a:latin typeface="Consolas" panose="020B0609020204030204" pitchFamily="49" charset="0"/>
            </a:endParaRPr>
          </a:p>
          <a:p>
            <a:endParaRPr lang="en-US" sz="1632" dirty="0">
              <a:solidFill>
                <a:srgbClr val="000000"/>
              </a:solidFill>
              <a:highlight>
                <a:srgbClr val="FFFFFF"/>
              </a:highlight>
              <a:latin typeface="Consolas" panose="020B0609020204030204" pitchFamily="49" charset="0"/>
            </a:endParaRPr>
          </a:p>
          <a:p>
            <a:r>
              <a:rPr lang="en-US" sz="1632" dirty="0">
                <a:solidFill>
                  <a:srgbClr val="0000FF"/>
                </a:solidFill>
                <a:highlight>
                  <a:srgbClr val="FFFFFF"/>
                </a:highlight>
                <a:latin typeface="Consolas" panose="020B0609020204030204" pitchFamily="49" charset="0"/>
              </a:rPr>
              <a:t>&lt;</a:t>
            </a:r>
            <a:r>
              <a:rPr lang="en-US" sz="1632" dirty="0">
                <a:solidFill>
                  <a:srgbClr val="800000"/>
                </a:solidFill>
                <a:highlight>
                  <a:srgbClr val="FFFFFF"/>
                </a:highlight>
                <a:latin typeface="Consolas" panose="020B0609020204030204" pitchFamily="49" charset="0"/>
              </a:rPr>
              <a:t>script</a:t>
            </a:r>
            <a:r>
              <a:rPr lang="en-US" sz="1632" dirty="0">
                <a:solidFill>
                  <a:srgbClr val="0000FF"/>
                </a:solidFill>
                <a:highlight>
                  <a:srgbClr val="FFFFFF"/>
                </a:highlight>
                <a:latin typeface="Consolas" panose="020B0609020204030204" pitchFamily="49" charset="0"/>
              </a:rPr>
              <a:t>&gt;</a:t>
            </a:r>
            <a:endParaRPr lang="en-US" sz="1632" dirty="0">
              <a:solidFill>
                <a:srgbClr val="000000"/>
              </a:solidFill>
              <a:highlight>
                <a:srgbClr val="FFFFFF"/>
              </a:highlight>
              <a:latin typeface="Consolas" panose="020B0609020204030204" pitchFamily="49" charset="0"/>
            </a:endParaRPr>
          </a:p>
          <a:p>
            <a:r>
              <a:rPr lang="en-US" sz="1632" dirty="0">
                <a:solidFill>
                  <a:srgbClr val="000000"/>
                </a:solidFill>
                <a:highlight>
                  <a:srgbClr val="FFFFFF"/>
                </a:highlight>
                <a:latin typeface="Consolas" panose="020B0609020204030204" pitchFamily="49" charset="0"/>
              </a:rPr>
              <a:t>    </a:t>
            </a:r>
            <a:r>
              <a:rPr lang="en-US" sz="1632" dirty="0">
                <a:solidFill>
                  <a:srgbClr val="0000FF"/>
                </a:solidFill>
                <a:highlight>
                  <a:srgbClr val="FFFFFF"/>
                </a:highlight>
                <a:latin typeface="Consolas" panose="020B0609020204030204" pitchFamily="49" charset="0"/>
              </a:rPr>
              <a:t>function</a:t>
            </a:r>
            <a:r>
              <a:rPr lang="en-US" sz="1632" dirty="0">
                <a:solidFill>
                  <a:srgbClr val="000000"/>
                </a:solidFill>
                <a:highlight>
                  <a:srgbClr val="FFFFFF"/>
                </a:highlight>
                <a:latin typeface="Consolas" panose="020B0609020204030204" pitchFamily="49" charset="0"/>
              </a:rPr>
              <a:t> </a:t>
            </a:r>
            <a:r>
              <a:rPr lang="en-US" sz="1632" dirty="0" err="1">
                <a:solidFill>
                  <a:srgbClr val="000000"/>
                </a:solidFill>
                <a:highlight>
                  <a:srgbClr val="FFFFFF"/>
                </a:highlight>
                <a:latin typeface="Consolas" panose="020B0609020204030204" pitchFamily="49" charset="0"/>
              </a:rPr>
              <a:t>SimpleController</a:t>
            </a:r>
            <a:r>
              <a:rPr lang="en-US" sz="1632" dirty="0">
                <a:solidFill>
                  <a:srgbClr val="000000"/>
                </a:solidFill>
                <a:highlight>
                  <a:srgbClr val="FFFFFF"/>
                </a:highlight>
                <a:latin typeface="Consolas" panose="020B0609020204030204" pitchFamily="49" charset="0"/>
              </a:rPr>
              <a:t>($scope) {</a:t>
            </a:r>
            <a:br>
              <a:rPr lang="en-US" sz="1632" dirty="0">
                <a:solidFill>
                  <a:srgbClr val="000000"/>
                </a:solidFill>
                <a:highlight>
                  <a:srgbClr val="FFFFFF"/>
                </a:highlight>
                <a:latin typeface="Consolas" panose="020B0609020204030204" pitchFamily="49" charset="0"/>
              </a:rPr>
            </a:br>
            <a:r>
              <a:rPr lang="en-US" sz="1632" dirty="0">
                <a:solidFill>
                  <a:srgbClr val="000000"/>
                </a:solidFill>
                <a:highlight>
                  <a:srgbClr val="FFFFFF"/>
                </a:highlight>
                <a:latin typeface="Consolas" panose="020B0609020204030204" pitchFamily="49" charset="0"/>
              </a:rPr>
              <a:t>        $</a:t>
            </a:r>
            <a:r>
              <a:rPr lang="en-US" sz="1632" dirty="0" err="1">
                <a:solidFill>
                  <a:srgbClr val="000000"/>
                </a:solidFill>
                <a:highlight>
                  <a:srgbClr val="FFFFFF"/>
                </a:highlight>
                <a:latin typeface="Consolas" panose="020B0609020204030204" pitchFamily="49" charset="0"/>
              </a:rPr>
              <a:t>scope.customers</a:t>
            </a:r>
            <a:r>
              <a:rPr lang="en-US" sz="1632" dirty="0">
                <a:solidFill>
                  <a:srgbClr val="000000"/>
                </a:solidFill>
                <a:highlight>
                  <a:srgbClr val="FFFFFF"/>
                </a:highlight>
                <a:latin typeface="Consolas" panose="020B0609020204030204" pitchFamily="49" charset="0"/>
              </a:rPr>
              <a:t> = [</a:t>
            </a:r>
          </a:p>
          <a:p>
            <a:r>
              <a:rPr lang="en-US" sz="1632" dirty="0">
                <a:solidFill>
                  <a:srgbClr val="000000"/>
                </a:solidFill>
                <a:highlight>
                  <a:srgbClr val="FFFFFF"/>
                </a:highlight>
                <a:latin typeface="Consolas" panose="020B0609020204030204" pitchFamily="49" charset="0"/>
              </a:rPr>
              <a:t>           { name: </a:t>
            </a:r>
            <a:r>
              <a:rPr lang="en-US" sz="1632" dirty="0">
                <a:solidFill>
                  <a:srgbClr val="A31515"/>
                </a:solidFill>
                <a:highlight>
                  <a:srgbClr val="FFFFFF"/>
                </a:highlight>
                <a:latin typeface="Consolas" panose="020B0609020204030204" pitchFamily="49" charset="0"/>
              </a:rPr>
              <a:t>‘Shiv Varma'</a:t>
            </a:r>
            <a:r>
              <a:rPr lang="en-US" sz="1632" dirty="0">
                <a:solidFill>
                  <a:srgbClr val="000000"/>
                </a:solidFill>
                <a:highlight>
                  <a:srgbClr val="FFFFFF"/>
                </a:highlight>
                <a:latin typeface="Consolas" panose="020B0609020204030204" pitchFamily="49" charset="0"/>
              </a:rPr>
              <a:t>, city: </a:t>
            </a:r>
            <a:r>
              <a:rPr lang="en-US" sz="1632" dirty="0">
                <a:solidFill>
                  <a:srgbClr val="A31515"/>
                </a:solidFill>
                <a:highlight>
                  <a:srgbClr val="FFFFFF"/>
                </a:highlight>
                <a:latin typeface="Consolas" panose="020B0609020204030204" pitchFamily="49" charset="0"/>
              </a:rPr>
              <a:t>‘Delhi'</a:t>
            </a:r>
            <a:r>
              <a:rPr lang="en-US" sz="1632" dirty="0">
                <a:solidFill>
                  <a:srgbClr val="000000"/>
                </a:solidFill>
                <a:highlight>
                  <a:srgbClr val="FFFFFF"/>
                </a:highlight>
                <a:latin typeface="Consolas" panose="020B0609020204030204" pitchFamily="49" charset="0"/>
              </a:rPr>
              <a:t> },</a:t>
            </a:r>
          </a:p>
          <a:p>
            <a:r>
              <a:rPr lang="en-US" sz="1632" dirty="0">
                <a:solidFill>
                  <a:srgbClr val="000000"/>
                </a:solidFill>
                <a:highlight>
                  <a:srgbClr val="FFFFFF"/>
                </a:highlight>
                <a:latin typeface="Consolas" panose="020B0609020204030204" pitchFamily="49" charset="0"/>
              </a:rPr>
              <a:t>           { name: </a:t>
            </a:r>
            <a:r>
              <a:rPr lang="en-US" sz="1632" dirty="0">
                <a:solidFill>
                  <a:srgbClr val="A31515"/>
                </a:solidFill>
                <a:highlight>
                  <a:srgbClr val="FFFFFF"/>
                </a:highlight>
                <a:latin typeface="Consolas" panose="020B0609020204030204" pitchFamily="49" charset="0"/>
              </a:rPr>
              <a:t>‘</a:t>
            </a:r>
            <a:r>
              <a:rPr lang="en-US" sz="1632" dirty="0" err="1">
                <a:solidFill>
                  <a:srgbClr val="A31515"/>
                </a:solidFill>
                <a:highlight>
                  <a:srgbClr val="FFFFFF"/>
                </a:highlight>
                <a:latin typeface="Consolas" panose="020B0609020204030204" pitchFamily="49" charset="0"/>
              </a:rPr>
              <a:t>Ramakant</a:t>
            </a:r>
            <a:r>
              <a:rPr lang="en-US" sz="1632" dirty="0">
                <a:solidFill>
                  <a:srgbClr val="A31515"/>
                </a:solidFill>
                <a:highlight>
                  <a:srgbClr val="FFFFFF"/>
                </a:highlight>
                <a:latin typeface="Consolas" panose="020B0609020204030204" pitchFamily="49" charset="0"/>
              </a:rPr>
              <a:t> </a:t>
            </a:r>
            <a:r>
              <a:rPr lang="en-US" sz="1632" dirty="0" err="1">
                <a:solidFill>
                  <a:srgbClr val="A31515"/>
                </a:solidFill>
                <a:highlight>
                  <a:srgbClr val="FFFFFF"/>
                </a:highlight>
                <a:latin typeface="Consolas" panose="020B0609020204030204" pitchFamily="49" charset="0"/>
              </a:rPr>
              <a:t>Debata</a:t>
            </a:r>
            <a:r>
              <a:rPr lang="en-US" sz="1632" dirty="0">
                <a:solidFill>
                  <a:srgbClr val="A31515"/>
                </a:solidFill>
                <a:highlight>
                  <a:srgbClr val="FFFFFF"/>
                </a:highlight>
                <a:latin typeface="Consolas" panose="020B0609020204030204" pitchFamily="49" charset="0"/>
              </a:rPr>
              <a:t>'</a:t>
            </a:r>
            <a:r>
              <a:rPr lang="en-US" sz="1632" dirty="0">
                <a:solidFill>
                  <a:srgbClr val="000000"/>
                </a:solidFill>
                <a:highlight>
                  <a:srgbClr val="FFFFFF"/>
                </a:highlight>
                <a:latin typeface="Consolas" panose="020B0609020204030204" pitchFamily="49" charset="0"/>
              </a:rPr>
              <a:t>, city: </a:t>
            </a:r>
            <a:r>
              <a:rPr lang="en-US" sz="1632" dirty="0">
                <a:solidFill>
                  <a:srgbClr val="A31515"/>
                </a:solidFill>
                <a:highlight>
                  <a:srgbClr val="FFFFFF"/>
                </a:highlight>
                <a:latin typeface="Consolas" panose="020B0609020204030204" pitchFamily="49" charset="0"/>
              </a:rPr>
              <a:t>‘</a:t>
            </a:r>
            <a:r>
              <a:rPr lang="en-US" sz="1632" dirty="0" err="1">
                <a:solidFill>
                  <a:srgbClr val="A31515"/>
                </a:solidFill>
                <a:highlight>
                  <a:srgbClr val="FFFFFF"/>
                </a:highlight>
                <a:latin typeface="Consolas" panose="020B0609020204030204" pitchFamily="49" charset="0"/>
              </a:rPr>
              <a:t>Puri</a:t>
            </a:r>
            <a:r>
              <a:rPr lang="en-US" sz="1632" dirty="0">
                <a:solidFill>
                  <a:srgbClr val="A31515"/>
                </a:solidFill>
                <a:highlight>
                  <a:srgbClr val="FFFFFF"/>
                </a:highlight>
                <a:latin typeface="Consolas" panose="020B0609020204030204" pitchFamily="49" charset="0"/>
              </a:rPr>
              <a:t>'</a:t>
            </a:r>
            <a:r>
              <a:rPr lang="en-US" sz="1632" dirty="0">
                <a:solidFill>
                  <a:srgbClr val="000000"/>
                </a:solidFill>
                <a:highlight>
                  <a:srgbClr val="FFFFFF"/>
                </a:highlight>
                <a:latin typeface="Consolas" panose="020B0609020204030204" pitchFamily="49" charset="0"/>
              </a:rPr>
              <a:t> },</a:t>
            </a:r>
          </a:p>
          <a:p>
            <a:r>
              <a:rPr lang="en-US" sz="1632" dirty="0">
                <a:solidFill>
                  <a:srgbClr val="000000"/>
                </a:solidFill>
                <a:highlight>
                  <a:srgbClr val="FFFFFF"/>
                </a:highlight>
                <a:latin typeface="Consolas" panose="020B0609020204030204" pitchFamily="49" charset="0"/>
              </a:rPr>
              <a:t>           { name: </a:t>
            </a:r>
            <a:r>
              <a:rPr lang="en-US" sz="1632" dirty="0">
                <a:solidFill>
                  <a:srgbClr val="A31515"/>
                </a:solidFill>
                <a:highlight>
                  <a:srgbClr val="FFFFFF"/>
                </a:highlight>
                <a:latin typeface="Consolas" panose="020B0609020204030204" pitchFamily="49" charset="0"/>
              </a:rPr>
              <a:t>‘Sangita More'</a:t>
            </a:r>
            <a:r>
              <a:rPr lang="en-US" sz="1632" dirty="0">
                <a:solidFill>
                  <a:srgbClr val="000000"/>
                </a:solidFill>
                <a:highlight>
                  <a:srgbClr val="FFFFFF"/>
                </a:highlight>
                <a:latin typeface="Consolas" panose="020B0609020204030204" pitchFamily="49" charset="0"/>
              </a:rPr>
              <a:t>, city: </a:t>
            </a:r>
            <a:r>
              <a:rPr lang="en-US" sz="1632" dirty="0">
                <a:solidFill>
                  <a:srgbClr val="A31515"/>
                </a:solidFill>
                <a:highlight>
                  <a:srgbClr val="FFFFFF"/>
                </a:highlight>
                <a:latin typeface="Consolas" panose="020B0609020204030204" pitchFamily="49" charset="0"/>
              </a:rPr>
              <a:t>‘Nagpur'</a:t>
            </a:r>
            <a:r>
              <a:rPr lang="en-US" sz="1632" dirty="0">
                <a:solidFill>
                  <a:srgbClr val="000000"/>
                </a:solidFill>
                <a:highlight>
                  <a:srgbClr val="FFFFFF"/>
                </a:highlight>
                <a:latin typeface="Consolas" panose="020B0609020204030204" pitchFamily="49" charset="0"/>
              </a:rPr>
              <a:t> },</a:t>
            </a:r>
          </a:p>
          <a:p>
            <a:r>
              <a:rPr lang="en-US" sz="1632" dirty="0">
                <a:solidFill>
                  <a:srgbClr val="000000"/>
                </a:solidFill>
                <a:highlight>
                  <a:srgbClr val="FFFFFF"/>
                </a:highlight>
                <a:latin typeface="Consolas" panose="020B0609020204030204" pitchFamily="49" charset="0"/>
              </a:rPr>
              <a:t>           { name: </a:t>
            </a:r>
            <a:r>
              <a:rPr lang="en-US" sz="1632" dirty="0">
                <a:solidFill>
                  <a:srgbClr val="A31515"/>
                </a:solidFill>
                <a:highlight>
                  <a:srgbClr val="FFFFFF"/>
                </a:highlight>
                <a:latin typeface="Consolas" panose="020B0609020204030204" pitchFamily="49" charset="0"/>
              </a:rPr>
              <a:t>‘Raj Patil'</a:t>
            </a:r>
            <a:r>
              <a:rPr lang="en-US" sz="1632" dirty="0">
                <a:solidFill>
                  <a:srgbClr val="000000"/>
                </a:solidFill>
                <a:highlight>
                  <a:srgbClr val="FFFFFF"/>
                </a:highlight>
                <a:latin typeface="Consolas" panose="020B0609020204030204" pitchFamily="49" charset="0"/>
              </a:rPr>
              <a:t>, city: </a:t>
            </a:r>
            <a:r>
              <a:rPr lang="en-US" sz="1632" dirty="0">
                <a:solidFill>
                  <a:srgbClr val="A31515"/>
                </a:solidFill>
                <a:highlight>
                  <a:srgbClr val="FFFFFF"/>
                </a:highlight>
                <a:latin typeface="Consolas" panose="020B0609020204030204" pitchFamily="49" charset="0"/>
              </a:rPr>
              <a:t>‘Pune'</a:t>
            </a:r>
            <a:r>
              <a:rPr lang="en-US" sz="1632" dirty="0">
                <a:solidFill>
                  <a:srgbClr val="000000"/>
                </a:solidFill>
                <a:highlight>
                  <a:srgbClr val="FFFFFF"/>
                </a:highlight>
                <a:latin typeface="Consolas" panose="020B0609020204030204" pitchFamily="49" charset="0"/>
              </a:rPr>
              <a:t> }</a:t>
            </a:r>
          </a:p>
          <a:p>
            <a:r>
              <a:rPr lang="en-US" sz="1632" dirty="0">
                <a:solidFill>
                  <a:srgbClr val="000000"/>
                </a:solidFill>
                <a:highlight>
                  <a:srgbClr val="FFFFFF"/>
                </a:highlight>
                <a:latin typeface="Consolas" panose="020B0609020204030204" pitchFamily="49" charset="0"/>
              </a:rPr>
              <a:t>        ];</a:t>
            </a:r>
          </a:p>
          <a:p>
            <a:r>
              <a:rPr lang="en-US" sz="1632" dirty="0">
                <a:solidFill>
                  <a:srgbClr val="000000"/>
                </a:solidFill>
                <a:highlight>
                  <a:srgbClr val="FFFFFF"/>
                </a:highlight>
                <a:latin typeface="Consolas" panose="020B0609020204030204" pitchFamily="49" charset="0"/>
              </a:rPr>
              <a:t>    }</a:t>
            </a:r>
          </a:p>
          <a:p>
            <a:r>
              <a:rPr lang="en-US" sz="1632" dirty="0">
                <a:solidFill>
                  <a:srgbClr val="0000FF"/>
                </a:solidFill>
                <a:highlight>
                  <a:srgbClr val="FFFFFF"/>
                </a:highlight>
                <a:latin typeface="Consolas" panose="020B0609020204030204" pitchFamily="49" charset="0"/>
              </a:rPr>
              <a:t>&lt;/</a:t>
            </a:r>
            <a:r>
              <a:rPr lang="en-US" sz="1632" dirty="0">
                <a:solidFill>
                  <a:srgbClr val="800000"/>
                </a:solidFill>
                <a:highlight>
                  <a:srgbClr val="FFFFFF"/>
                </a:highlight>
                <a:latin typeface="Consolas" panose="020B0609020204030204" pitchFamily="49" charset="0"/>
              </a:rPr>
              <a:t>script</a:t>
            </a:r>
            <a:r>
              <a:rPr lang="en-US" sz="1632" dirty="0">
                <a:solidFill>
                  <a:srgbClr val="0000FF"/>
                </a:solidFill>
                <a:highlight>
                  <a:srgbClr val="FFFFFF"/>
                </a:highlight>
                <a:latin typeface="Consolas" panose="020B0609020204030204" pitchFamily="49" charset="0"/>
              </a:rPr>
              <a:t>&gt;</a:t>
            </a:r>
            <a:endParaRPr lang="en-US" sz="1632" dirty="0"/>
          </a:p>
        </p:txBody>
      </p:sp>
      <p:sp>
        <p:nvSpPr>
          <p:cNvPr id="5" name="Rectangular Callout 4"/>
          <p:cNvSpPr/>
          <p:nvPr/>
        </p:nvSpPr>
        <p:spPr>
          <a:xfrm>
            <a:off x="8379006" y="1234189"/>
            <a:ext cx="2253791" cy="699453"/>
          </a:xfrm>
          <a:prstGeom prst="wedgeRectCallout">
            <a:avLst>
              <a:gd name="adj1" fmla="val -74453"/>
              <a:gd name="adj2" fmla="val -32535"/>
            </a:avLst>
          </a:prstGeom>
          <a:solidFill>
            <a:srgbClr val="0070C0"/>
          </a:solidFill>
          <a:ln>
            <a:solidFill>
              <a:srgbClr val="FFFFFF"/>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1904" b="1" dirty="0">
                <a:solidFill>
                  <a:srgbClr val="FFFFFF"/>
                </a:solidFill>
                <a:latin typeface="News Gothic Com Thin" panose="020B0204030503020204" pitchFamily="34" charset="0"/>
                <a:ea typeface="Tahoma" panose="020B0604030504040204" pitchFamily="34" charset="0"/>
                <a:cs typeface="Tahoma" panose="020B0604030504040204" pitchFamily="34" charset="0"/>
              </a:rPr>
              <a:t>Define the controller to use</a:t>
            </a:r>
          </a:p>
        </p:txBody>
      </p:sp>
      <p:sp>
        <p:nvSpPr>
          <p:cNvPr id="6" name="Rectangular Callout 5"/>
          <p:cNvSpPr/>
          <p:nvPr/>
        </p:nvSpPr>
        <p:spPr>
          <a:xfrm>
            <a:off x="6125215" y="3282365"/>
            <a:ext cx="2253791" cy="699453"/>
          </a:xfrm>
          <a:prstGeom prst="wedgeRectCallout">
            <a:avLst>
              <a:gd name="adj1" fmla="val -74535"/>
              <a:gd name="adj2" fmla="val 59996"/>
            </a:avLst>
          </a:prstGeom>
          <a:solidFill>
            <a:srgbClr val="0070C0"/>
          </a:solidFill>
          <a:ln>
            <a:solidFill>
              <a:srgbClr val="FFFFFF"/>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1904" b="1" dirty="0">
                <a:solidFill>
                  <a:srgbClr val="FFFFFF"/>
                </a:solidFill>
                <a:latin typeface="News Gothic Com Thin" panose="020B0204030503020204" pitchFamily="34" charset="0"/>
                <a:ea typeface="Tahoma" panose="020B0604030504040204" pitchFamily="34" charset="0"/>
                <a:cs typeface="Tahoma" panose="020B0604030504040204" pitchFamily="34" charset="0"/>
              </a:rPr>
              <a:t>Basic controller</a:t>
            </a:r>
          </a:p>
        </p:txBody>
      </p:sp>
      <p:sp>
        <p:nvSpPr>
          <p:cNvPr id="7" name="Rectangular Callout 6"/>
          <p:cNvSpPr/>
          <p:nvPr/>
        </p:nvSpPr>
        <p:spPr>
          <a:xfrm>
            <a:off x="2571972" y="2682883"/>
            <a:ext cx="2253791" cy="699453"/>
          </a:xfrm>
          <a:prstGeom prst="wedgeRectCallout">
            <a:avLst>
              <a:gd name="adj1" fmla="val 37407"/>
              <a:gd name="adj2" fmla="val 95084"/>
            </a:avLst>
          </a:prstGeom>
          <a:solidFill>
            <a:srgbClr val="0070C0"/>
          </a:solidFill>
          <a:ln>
            <a:solidFill>
              <a:srgbClr val="FFFFFF"/>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1904" b="1" dirty="0">
                <a:solidFill>
                  <a:srgbClr val="FFFFFF"/>
                </a:solidFill>
                <a:latin typeface="News Gothic Com Thin" panose="020B0204030503020204" pitchFamily="34" charset="0"/>
                <a:ea typeface="Tahoma" panose="020B0604030504040204" pitchFamily="34" charset="0"/>
                <a:cs typeface="Tahoma" panose="020B0604030504040204" pitchFamily="34" charset="0"/>
              </a:rPr>
              <a:t>$scope injected dynamically</a:t>
            </a:r>
          </a:p>
        </p:txBody>
      </p:sp>
      <p:sp>
        <p:nvSpPr>
          <p:cNvPr id="8" name="Rectangular Callout 7"/>
          <p:cNvSpPr/>
          <p:nvPr/>
        </p:nvSpPr>
        <p:spPr>
          <a:xfrm>
            <a:off x="6474033" y="2333157"/>
            <a:ext cx="2253791" cy="699453"/>
          </a:xfrm>
          <a:prstGeom prst="wedgeRectCallout">
            <a:avLst>
              <a:gd name="adj1" fmla="val -57983"/>
              <a:gd name="adj2" fmla="val -76144"/>
            </a:avLst>
          </a:prstGeom>
          <a:solidFill>
            <a:srgbClr val="0070C0"/>
          </a:solidFill>
          <a:ln>
            <a:solidFill>
              <a:srgbClr val="FFFFFF"/>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1904" b="1" dirty="0">
                <a:solidFill>
                  <a:srgbClr val="FFFFFF"/>
                </a:solidFill>
                <a:latin typeface="News Gothic Com Thin" panose="020B0204030503020204" pitchFamily="34" charset="0"/>
                <a:ea typeface="Tahoma" panose="020B0604030504040204" pitchFamily="34" charset="0"/>
                <a:cs typeface="Tahoma" panose="020B0604030504040204" pitchFamily="34" charset="0"/>
              </a:rPr>
              <a:t>Access $scope</a:t>
            </a:r>
          </a:p>
        </p:txBody>
      </p:sp>
      <p:sp>
        <p:nvSpPr>
          <p:cNvPr id="9" name="Title 1"/>
          <p:cNvSpPr>
            <a:spLocks noGrp="1"/>
          </p:cNvSpPr>
          <p:nvPr>
            <p:ph type="title"/>
          </p:nvPr>
        </p:nvSpPr>
        <p:spPr>
          <a:xfrm>
            <a:off x="590188" y="124654"/>
            <a:ext cx="10932929" cy="777169"/>
          </a:xfrm>
        </p:spPr>
        <p:txBody>
          <a:bodyPr/>
          <a:lstStyle/>
          <a:p>
            <a:r>
              <a:rPr lang="en-US" sz="3808" b="0" dirty="0">
                <a:latin typeface="News Gothic Com Thin" panose="020B0204030503020204" pitchFamily="34" charset="0"/>
              </a:rPr>
              <a:t>Creating a View and Controller</a:t>
            </a:r>
          </a:p>
        </p:txBody>
      </p:sp>
    </p:spTree>
    <p:extLst>
      <p:ext uri="{BB962C8B-B14F-4D97-AF65-F5344CB8AC3E}">
        <p14:creationId xmlns:p14="http://schemas.microsoft.com/office/powerpoint/2010/main" val="2943231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xit" presetSubtype="0" fill="hold" grpId="1"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fade">
                                      <p:cBhvr>
                                        <p:cTn id="23" dur="500"/>
                                        <p:tgtEl>
                                          <p:spTgt spid="4">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500"/>
                                        <p:tgtEl>
                                          <p:spTgt spid="4">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Effect transition="in" filter="fade">
                                      <p:cBhvr>
                                        <p:cTn id="29" dur="500"/>
                                        <p:tgtEl>
                                          <p:spTgt spid="4">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Effect transition="in" filter="fade">
                                      <p:cBhvr>
                                        <p:cTn id="35" dur="500"/>
                                        <p:tgtEl>
                                          <p:spTgt spid="4">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xit" presetSubtype="0" fill="hold" grpId="1"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xit" presetSubtype="0" fill="hold" grpId="1" nodeType="withEffect">
                                  <p:stCondLst>
                                    <p:cond delay="0"/>
                                  </p:stCondLst>
                                  <p:childTnLst>
                                    <p:animEffect transition="out" filter="fade">
                                      <p:cBhvr>
                                        <p:cTn id="50" dur="500"/>
                                        <p:tgtEl>
                                          <p:spTgt spid="5"/>
                                        </p:tgtEl>
                                      </p:cBhvr>
                                    </p:animEffect>
                                    <p:set>
                                      <p:cBhvr>
                                        <p:cTn id="51"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avoiaonline.files.wordpress.com/2012/01/crazy-baby-faces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1295" y="77716"/>
            <a:ext cx="4818451" cy="60188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bwMode="auto">
          <a:xfrm>
            <a:off x="824864" y="306554"/>
            <a:ext cx="3341829" cy="657424"/>
          </a:xfrm>
          <a:prstGeom prst="rect">
            <a:avLst/>
          </a:prstGeom>
          <a:noFill/>
          <a:ln w="9525">
            <a:noFill/>
            <a:miter lim="800000"/>
            <a:headEnd/>
            <a:tailEnd/>
          </a:ln>
        </p:spPr>
        <p:txBody>
          <a:bodyPr wrap="square" rtlCol="0">
            <a:spAutoFit/>
          </a:bodyPr>
          <a:lstStyle/>
          <a:p>
            <a:r>
              <a:rPr lang="en-US" sz="3672" dirty="0" err="1">
                <a:latin typeface="Tahoma" panose="020B0604030504040204" pitchFamily="34" charset="0"/>
                <a:ea typeface="Tahoma" panose="020B0604030504040204" pitchFamily="34" charset="0"/>
                <a:cs typeface="Tahoma" panose="020B0604030504040204" pitchFamily="34" charset="0"/>
              </a:rPr>
              <a:t>Transclusion</a:t>
            </a:r>
            <a:endParaRPr lang="en-US" sz="3672"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p:cNvSpPr txBox="1"/>
          <p:nvPr/>
        </p:nvSpPr>
        <p:spPr bwMode="auto">
          <a:xfrm>
            <a:off x="8889130" y="3878262"/>
            <a:ext cx="2486942" cy="657424"/>
          </a:xfrm>
          <a:prstGeom prst="rect">
            <a:avLst/>
          </a:prstGeom>
          <a:noFill/>
          <a:ln w="9525">
            <a:noFill/>
            <a:miter lim="800000"/>
            <a:headEnd/>
            <a:tailEnd/>
          </a:ln>
        </p:spPr>
        <p:txBody>
          <a:bodyPr wrap="square" rtlCol="0">
            <a:spAutoFit/>
          </a:bodyPr>
          <a:lstStyle/>
          <a:p>
            <a:r>
              <a:rPr lang="en-US" sz="3672" dirty="0">
                <a:latin typeface="Tahoma" panose="020B0604030504040204" pitchFamily="34" charset="0"/>
                <a:ea typeface="Tahoma" panose="020B0604030504040204" pitchFamily="34" charset="0"/>
                <a:cs typeface="Tahoma" panose="020B0604030504040204" pitchFamily="34" charset="0"/>
              </a:rPr>
              <a:t>Directive</a:t>
            </a:r>
          </a:p>
        </p:txBody>
      </p:sp>
      <p:sp>
        <p:nvSpPr>
          <p:cNvPr id="7" name="TextBox 6"/>
          <p:cNvSpPr txBox="1"/>
          <p:nvPr/>
        </p:nvSpPr>
        <p:spPr bwMode="auto">
          <a:xfrm>
            <a:off x="1399787" y="5051602"/>
            <a:ext cx="2020641" cy="657424"/>
          </a:xfrm>
          <a:prstGeom prst="rect">
            <a:avLst/>
          </a:prstGeom>
          <a:noFill/>
          <a:ln w="9525">
            <a:noFill/>
            <a:miter lim="800000"/>
            <a:headEnd/>
            <a:tailEnd/>
          </a:ln>
        </p:spPr>
        <p:txBody>
          <a:bodyPr wrap="square" rtlCol="0">
            <a:spAutoFit/>
          </a:bodyPr>
          <a:lstStyle/>
          <a:p>
            <a:r>
              <a:rPr lang="en-US" sz="3672" dirty="0">
                <a:latin typeface="Tahoma" panose="020B0604030504040204" pitchFamily="34" charset="0"/>
                <a:ea typeface="Tahoma" panose="020B0604030504040204" pitchFamily="34" charset="0"/>
                <a:cs typeface="Tahoma" panose="020B0604030504040204" pitchFamily="34" charset="0"/>
              </a:rPr>
              <a:t>Linking</a:t>
            </a:r>
          </a:p>
        </p:txBody>
      </p:sp>
      <p:sp>
        <p:nvSpPr>
          <p:cNvPr id="8" name="TextBox 7"/>
          <p:cNvSpPr txBox="1"/>
          <p:nvPr/>
        </p:nvSpPr>
        <p:spPr bwMode="auto">
          <a:xfrm>
            <a:off x="8772555" y="635266"/>
            <a:ext cx="2720093" cy="657424"/>
          </a:xfrm>
          <a:prstGeom prst="rect">
            <a:avLst/>
          </a:prstGeom>
          <a:noFill/>
          <a:ln w="9525">
            <a:noFill/>
            <a:miter lim="800000"/>
            <a:headEnd/>
            <a:tailEnd/>
          </a:ln>
        </p:spPr>
        <p:txBody>
          <a:bodyPr wrap="square" rtlCol="0">
            <a:spAutoFit/>
          </a:bodyPr>
          <a:lstStyle/>
          <a:p>
            <a:r>
              <a:rPr lang="en-US" sz="3672" dirty="0">
                <a:latin typeface="Tahoma" panose="020B0604030504040204" pitchFamily="34" charset="0"/>
                <a:ea typeface="Tahoma" panose="020B0604030504040204" pitchFamily="34" charset="0"/>
                <a:cs typeface="Tahoma" panose="020B0604030504040204" pitchFamily="34" charset="0"/>
              </a:rPr>
              <a:t>Restriction</a:t>
            </a:r>
          </a:p>
        </p:txBody>
      </p:sp>
      <p:sp>
        <p:nvSpPr>
          <p:cNvPr id="9" name="TextBox 8"/>
          <p:cNvSpPr txBox="1"/>
          <p:nvPr/>
        </p:nvSpPr>
        <p:spPr bwMode="auto">
          <a:xfrm>
            <a:off x="2186773" y="2564660"/>
            <a:ext cx="1942924" cy="657424"/>
          </a:xfrm>
          <a:prstGeom prst="rect">
            <a:avLst/>
          </a:prstGeom>
          <a:noFill/>
          <a:ln w="9525">
            <a:noFill/>
            <a:miter lim="800000"/>
            <a:headEnd/>
            <a:tailEnd/>
          </a:ln>
        </p:spPr>
        <p:txBody>
          <a:bodyPr wrap="square" rtlCol="0">
            <a:spAutoFit/>
          </a:bodyPr>
          <a:lstStyle/>
          <a:p>
            <a:r>
              <a:rPr lang="en-US" sz="3672" dirty="0">
                <a:latin typeface="Tahoma" panose="020B0604030504040204" pitchFamily="34" charset="0"/>
                <a:ea typeface="Tahoma" panose="020B0604030504040204" pitchFamily="34" charset="0"/>
                <a:cs typeface="Tahoma" panose="020B0604030504040204" pitchFamily="34" charset="0"/>
              </a:rPr>
              <a:t>Scope</a:t>
            </a:r>
          </a:p>
        </p:txBody>
      </p:sp>
      <p:sp>
        <p:nvSpPr>
          <p:cNvPr id="10" name="TextBox 9"/>
          <p:cNvSpPr txBox="1"/>
          <p:nvPr/>
        </p:nvSpPr>
        <p:spPr bwMode="auto">
          <a:xfrm>
            <a:off x="4780474" y="17997"/>
            <a:ext cx="2720093" cy="6574557"/>
          </a:xfrm>
          <a:prstGeom prst="rect">
            <a:avLst/>
          </a:prstGeom>
          <a:noFill/>
          <a:ln w="9525">
            <a:noFill/>
            <a:miter lim="800000"/>
            <a:headEnd/>
            <a:tailEnd/>
          </a:ln>
        </p:spPr>
        <p:txBody>
          <a:bodyPr wrap="square" rtlCol="0">
            <a:spAutoFit/>
          </a:bodyPr>
          <a:lstStyle/>
          <a:p>
            <a:pPr algn="ctr"/>
            <a:r>
              <a:rPr lang="en-US" sz="42123"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581950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12"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3"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childTnLst>
                          </p:cTn>
                        </p:par>
                        <p:par>
                          <p:cTn id="38" fill="hold">
                            <p:stCondLst>
                              <p:cond delay="500"/>
                            </p:stCondLst>
                            <p:childTnLst>
                              <p:par>
                                <p:cTn id="39" presetID="53" presetClass="entr" presetSubtype="16" fill="hold" nodeType="afterEffect">
                                  <p:stCondLst>
                                    <p:cond delay="0"/>
                                  </p:stCondLst>
                                  <p:childTnLst>
                                    <p:set>
                                      <p:cBhvr>
                                        <p:cTn id="40" dur="1" fill="hold">
                                          <p:stCondLst>
                                            <p:cond delay="0"/>
                                          </p:stCondLst>
                                        </p:cTn>
                                        <p:tgtEl>
                                          <p:spTgt spid="1026"/>
                                        </p:tgtEl>
                                        <p:attrNameLst>
                                          <p:attrName>style.visibility</p:attrName>
                                        </p:attrNameLst>
                                      </p:cBhvr>
                                      <p:to>
                                        <p:strVal val="visible"/>
                                      </p:to>
                                    </p:set>
                                    <p:anim calcmode="lin" valueType="num">
                                      <p:cBhvr>
                                        <p:cTn id="41" dur="500" fill="hold"/>
                                        <p:tgtEl>
                                          <p:spTgt spid="1026"/>
                                        </p:tgtEl>
                                        <p:attrNameLst>
                                          <p:attrName>ppt_w</p:attrName>
                                        </p:attrNameLst>
                                      </p:cBhvr>
                                      <p:tavLst>
                                        <p:tav tm="0">
                                          <p:val>
                                            <p:fltVal val="0"/>
                                          </p:val>
                                        </p:tav>
                                        <p:tav tm="100000">
                                          <p:val>
                                            <p:strVal val="#ppt_w"/>
                                          </p:val>
                                        </p:tav>
                                      </p:tavLst>
                                    </p:anim>
                                    <p:anim calcmode="lin" valueType="num">
                                      <p:cBhvr>
                                        <p:cTn id="42" dur="500" fill="hold"/>
                                        <p:tgtEl>
                                          <p:spTgt spid="1026"/>
                                        </p:tgtEl>
                                        <p:attrNameLst>
                                          <p:attrName>ppt_h</p:attrName>
                                        </p:attrNameLst>
                                      </p:cBhvr>
                                      <p:tavLst>
                                        <p:tav tm="0">
                                          <p:val>
                                            <p:fltVal val="0"/>
                                          </p:val>
                                        </p:tav>
                                        <p:tav tm="100000">
                                          <p:val>
                                            <p:strVal val="#ppt_h"/>
                                          </p:val>
                                        </p:tav>
                                      </p:tavLst>
                                    </p:anim>
                                    <p:animEffect transition="in" filter="fade">
                                      <p:cBhvr>
                                        <p:cTn id="43" dur="500"/>
                                        <p:tgtEl>
                                          <p:spTgt spid="1026"/>
                                        </p:tgtEl>
                                      </p:cBhvr>
                                    </p:animEffect>
                                  </p:childTnLst>
                                </p:cTn>
                              </p:par>
                              <p:par>
                                <p:cTn id="44" presetID="2" presetClass="exit" presetSubtype="8" fill="hold" grpId="1" nodeType="withEffect">
                                  <p:stCondLst>
                                    <p:cond delay="0"/>
                                  </p:stCondLst>
                                  <p:childTnLst>
                                    <p:anim calcmode="lin" valueType="num">
                                      <p:cBhvr additive="base">
                                        <p:cTn id="45" dur="500"/>
                                        <p:tgtEl>
                                          <p:spTgt spid="4"/>
                                        </p:tgtEl>
                                        <p:attrNameLst>
                                          <p:attrName>ppt_x</p:attrName>
                                        </p:attrNameLst>
                                      </p:cBhvr>
                                      <p:tavLst>
                                        <p:tav tm="0">
                                          <p:val>
                                            <p:strVal val="ppt_x"/>
                                          </p:val>
                                        </p:tav>
                                        <p:tav tm="100000">
                                          <p:val>
                                            <p:strVal val="0-ppt_w/2"/>
                                          </p:val>
                                        </p:tav>
                                      </p:tavLst>
                                    </p:anim>
                                    <p:anim calcmode="lin" valueType="num">
                                      <p:cBhvr additive="base">
                                        <p:cTn id="46" dur="500"/>
                                        <p:tgtEl>
                                          <p:spTgt spid="4"/>
                                        </p:tgtEl>
                                        <p:attrNameLst>
                                          <p:attrName>ppt_y</p:attrName>
                                        </p:attrNameLst>
                                      </p:cBhvr>
                                      <p:tavLst>
                                        <p:tav tm="0">
                                          <p:val>
                                            <p:strVal val="ppt_y"/>
                                          </p:val>
                                        </p:tav>
                                        <p:tav tm="100000">
                                          <p:val>
                                            <p:strVal val="ppt_y"/>
                                          </p:val>
                                        </p:tav>
                                      </p:tavLst>
                                    </p:anim>
                                    <p:set>
                                      <p:cBhvr>
                                        <p:cTn id="47" dur="1" fill="hold">
                                          <p:stCondLst>
                                            <p:cond delay="499"/>
                                          </p:stCondLst>
                                        </p:cTn>
                                        <p:tgtEl>
                                          <p:spTgt spid="4"/>
                                        </p:tgtEl>
                                        <p:attrNameLst>
                                          <p:attrName>style.visibility</p:attrName>
                                        </p:attrNameLst>
                                      </p:cBhvr>
                                      <p:to>
                                        <p:strVal val="hidden"/>
                                      </p:to>
                                    </p:set>
                                  </p:childTnLst>
                                </p:cTn>
                              </p:par>
                              <p:par>
                                <p:cTn id="48" presetID="2" presetClass="exit" presetSubtype="8" fill="hold" grpId="1" nodeType="withEffect">
                                  <p:stCondLst>
                                    <p:cond delay="0"/>
                                  </p:stCondLst>
                                  <p:childTnLst>
                                    <p:anim calcmode="lin" valueType="num">
                                      <p:cBhvr additive="base">
                                        <p:cTn id="49" dur="500"/>
                                        <p:tgtEl>
                                          <p:spTgt spid="9"/>
                                        </p:tgtEl>
                                        <p:attrNameLst>
                                          <p:attrName>ppt_x</p:attrName>
                                        </p:attrNameLst>
                                      </p:cBhvr>
                                      <p:tavLst>
                                        <p:tav tm="0">
                                          <p:val>
                                            <p:strVal val="ppt_x"/>
                                          </p:val>
                                        </p:tav>
                                        <p:tav tm="100000">
                                          <p:val>
                                            <p:strVal val="0-ppt_w/2"/>
                                          </p:val>
                                        </p:tav>
                                      </p:tavLst>
                                    </p:anim>
                                    <p:anim calcmode="lin" valueType="num">
                                      <p:cBhvr additive="base">
                                        <p:cTn id="50" dur="500"/>
                                        <p:tgtEl>
                                          <p:spTgt spid="9"/>
                                        </p:tgtEl>
                                        <p:attrNameLst>
                                          <p:attrName>ppt_y</p:attrName>
                                        </p:attrNameLst>
                                      </p:cBhvr>
                                      <p:tavLst>
                                        <p:tav tm="0">
                                          <p:val>
                                            <p:strVal val="ppt_y"/>
                                          </p:val>
                                        </p:tav>
                                        <p:tav tm="100000">
                                          <p:val>
                                            <p:strVal val="ppt_y"/>
                                          </p:val>
                                        </p:tav>
                                      </p:tavLst>
                                    </p:anim>
                                    <p:set>
                                      <p:cBhvr>
                                        <p:cTn id="51" dur="1" fill="hold">
                                          <p:stCondLst>
                                            <p:cond delay="499"/>
                                          </p:stCondLst>
                                        </p:cTn>
                                        <p:tgtEl>
                                          <p:spTgt spid="9"/>
                                        </p:tgtEl>
                                        <p:attrNameLst>
                                          <p:attrName>style.visibility</p:attrName>
                                        </p:attrNameLst>
                                      </p:cBhvr>
                                      <p:to>
                                        <p:strVal val="hidden"/>
                                      </p:to>
                                    </p:set>
                                  </p:childTnLst>
                                </p:cTn>
                              </p:par>
                              <p:par>
                                <p:cTn id="52" presetID="2" presetClass="exit" presetSubtype="4" fill="hold" grpId="1" nodeType="withEffect">
                                  <p:stCondLst>
                                    <p:cond delay="0"/>
                                  </p:stCondLst>
                                  <p:childTnLst>
                                    <p:anim calcmode="lin" valueType="num">
                                      <p:cBhvr additive="base">
                                        <p:cTn id="53" dur="500"/>
                                        <p:tgtEl>
                                          <p:spTgt spid="7"/>
                                        </p:tgtEl>
                                        <p:attrNameLst>
                                          <p:attrName>ppt_x</p:attrName>
                                        </p:attrNameLst>
                                      </p:cBhvr>
                                      <p:tavLst>
                                        <p:tav tm="0">
                                          <p:val>
                                            <p:strVal val="ppt_x"/>
                                          </p:val>
                                        </p:tav>
                                        <p:tav tm="100000">
                                          <p:val>
                                            <p:strVal val="ppt_x"/>
                                          </p:val>
                                        </p:tav>
                                      </p:tavLst>
                                    </p:anim>
                                    <p:anim calcmode="lin" valueType="num">
                                      <p:cBhvr additive="base">
                                        <p:cTn id="54" dur="500"/>
                                        <p:tgtEl>
                                          <p:spTgt spid="7"/>
                                        </p:tgtEl>
                                        <p:attrNameLst>
                                          <p:attrName>ppt_y</p:attrName>
                                        </p:attrNameLst>
                                      </p:cBhvr>
                                      <p:tavLst>
                                        <p:tav tm="0">
                                          <p:val>
                                            <p:strVal val="ppt_y"/>
                                          </p:val>
                                        </p:tav>
                                        <p:tav tm="100000">
                                          <p:val>
                                            <p:strVal val="1+ppt_h/2"/>
                                          </p:val>
                                        </p:tav>
                                      </p:tavLst>
                                    </p:anim>
                                    <p:set>
                                      <p:cBhvr>
                                        <p:cTn id="55" dur="1" fill="hold">
                                          <p:stCondLst>
                                            <p:cond delay="499"/>
                                          </p:stCondLst>
                                        </p:cTn>
                                        <p:tgtEl>
                                          <p:spTgt spid="7"/>
                                        </p:tgtEl>
                                        <p:attrNameLst>
                                          <p:attrName>style.visibility</p:attrName>
                                        </p:attrNameLst>
                                      </p:cBhvr>
                                      <p:to>
                                        <p:strVal val="hidden"/>
                                      </p:to>
                                    </p:set>
                                  </p:childTnLst>
                                </p:cTn>
                              </p:par>
                              <p:par>
                                <p:cTn id="56" presetID="2" presetClass="exit" presetSubtype="2" fill="hold" grpId="1" nodeType="withEffect">
                                  <p:stCondLst>
                                    <p:cond delay="0"/>
                                  </p:stCondLst>
                                  <p:childTnLst>
                                    <p:anim calcmode="lin" valueType="num">
                                      <p:cBhvr additive="base">
                                        <p:cTn id="57" dur="500"/>
                                        <p:tgtEl>
                                          <p:spTgt spid="6"/>
                                        </p:tgtEl>
                                        <p:attrNameLst>
                                          <p:attrName>ppt_x</p:attrName>
                                        </p:attrNameLst>
                                      </p:cBhvr>
                                      <p:tavLst>
                                        <p:tav tm="0">
                                          <p:val>
                                            <p:strVal val="ppt_x"/>
                                          </p:val>
                                        </p:tav>
                                        <p:tav tm="100000">
                                          <p:val>
                                            <p:strVal val="1+ppt_w/2"/>
                                          </p:val>
                                        </p:tav>
                                      </p:tavLst>
                                    </p:anim>
                                    <p:anim calcmode="lin" valueType="num">
                                      <p:cBhvr additive="base">
                                        <p:cTn id="58" dur="500"/>
                                        <p:tgtEl>
                                          <p:spTgt spid="6"/>
                                        </p:tgtEl>
                                        <p:attrNameLst>
                                          <p:attrName>ppt_y</p:attrName>
                                        </p:attrNameLst>
                                      </p:cBhvr>
                                      <p:tavLst>
                                        <p:tav tm="0">
                                          <p:val>
                                            <p:strVal val="ppt_y"/>
                                          </p:val>
                                        </p:tav>
                                        <p:tav tm="100000">
                                          <p:val>
                                            <p:strVal val="ppt_y"/>
                                          </p:val>
                                        </p:tav>
                                      </p:tavLst>
                                    </p:anim>
                                    <p:set>
                                      <p:cBhvr>
                                        <p:cTn id="59" dur="1" fill="hold">
                                          <p:stCondLst>
                                            <p:cond delay="499"/>
                                          </p:stCondLst>
                                        </p:cTn>
                                        <p:tgtEl>
                                          <p:spTgt spid="6"/>
                                        </p:tgtEl>
                                        <p:attrNameLst>
                                          <p:attrName>style.visibility</p:attrName>
                                        </p:attrNameLst>
                                      </p:cBhvr>
                                      <p:to>
                                        <p:strVal val="hidden"/>
                                      </p:to>
                                    </p:set>
                                  </p:childTnLst>
                                </p:cTn>
                              </p:par>
                              <p:par>
                                <p:cTn id="60" presetID="2" presetClass="exit" presetSubtype="3" fill="hold" grpId="1" nodeType="withEffect">
                                  <p:stCondLst>
                                    <p:cond delay="0"/>
                                  </p:stCondLst>
                                  <p:childTnLst>
                                    <p:anim calcmode="lin" valueType="num">
                                      <p:cBhvr additive="base">
                                        <p:cTn id="61" dur="500"/>
                                        <p:tgtEl>
                                          <p:spTgt spid="8"/>
                                        </p:tgtEl>
                                        <p:attrNameLst>
                                          <p:attrName>ppt_x</p:attrName>
                                        </p:attrNameLst>
                                      </p:cBhvr>
                                      <p:tavLst>
                                        <p:tav tm="0">
                                          <p:val>
                                            <p:strVal val="ppt_x"/>
                                          </p:val>
                                        </p:tav>
                                        <p:tav tm="100000">
                                          <p:val>
                                            <p:strVal val="1+ppt_w/2"/>
                                          </p:val>
                                        </p:tav>
                                      </p:tavLst>
                                    </p:anim>
                                    <p:anim calcmode="lin" valueType="num">
                                      <p:cBhvr additive="base">
                                        <p:cTn id="62" dur="500"/>
                                        <p:tgtEl>
                                          <p:spTgt spid="8"/>
                                        </p:tgtEl>
                                        <p:attrNameLst>
                                          <p:attrName>ppt_y</p:attrName>
                                        </p:attrNameLst>
                                      </p:cBhvr>
                                      <p:tavLst>
                                        <p:tav tm="0">
                                          <p:val>
                                            <p:strVal val="ppt_y"/>
                                          </p:val>
                                        </p:tav>
                                        <p:tav tm="100000">
                                          <p:val>
                                            <p:strVal val="0-ppt_h/2"/>
                                          </p:val>
                                        </p:tav>
                                      </p:tavLst>
                                    </p:anim>
                                    <p:set>
                                      <p:cBhvr>
                                        <p:cTn id="6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P spid="7" grpId="0"/>
      <p:bldP spid="7" grpId="1"/>
      <p:bldP spid="8" grpId="0"/>
      <p:bldP spid="8" grpId="1"/>
      <p:bldP spid="9" grpId="0"/>
      <p:bldP spid="9" grpId="1"/>
      <p:bldP spid="10" grpId="0"/>
      <p:bldP spid="10"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freecodesource.com/wallpaper/dolphinring-775380.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6" y="-299526"/>
            <a:ext cx="12810435" cy="80833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bwMode="auto">
          <a:xfrm>
            <a:off x="-133306" y="5414200"/>
            <a:ext cx="12810435" cy="1599027"/>
          </a:xfrm>
          <a:prstGeom prst="rect">
            <a:avLst/>
          </a:prstGeom>
          <a:solidFill>
            <a:schemeClr val="bg1">
              <a:alpha val="60000"/>
            </a:schemeClr>
          </a:solidFill>
          <a:ln w="9525">
            <a:noFill/>
            <a:miter lim="800000"/>
            <a:headEnd/>
            <a:tailEnd/>
          </a:ln>
          <a:effectLst>
            <a:outerShdw blurRad="76200" dir="13500000" sy="23000" kx="1200000" algn="br" rotWithShape="0">
              <a:prstClr val="black">
                <a:alpha val="20000"/>
              </a:prstClr>
            </a:outerShdw>
          </a:effectLst>
        </p:spPr>
        <p:txBody>
          <a:bodyPr wrap="square" rtlCol="0" anchor="ctr">
            <a:spAutoFit/>
          </a:bodyPr>
          <a:lstStyle/>
          <a:p>
            <a:pPr algn="ctr"/>
            <a:r>
              <a:rPr lang="en-US" sz="9791" dirty="0">
                <a:solidFill>
                  <a:srgbClr val="FFFFFF"/>
                </a:solidFill>
                <a:latin typeface="+mj-lt"/>
                <a:ea typeface="Tahoma" panose="020B0604030504040204" pitchFamily="34" charset="0"/>
                <a:cs typeface="Tahoma" panose="020B0604030504040204" pitchFamily="34" charset="0"/>
              </a:rPr>
              <a:t>Demo</a:t>
            </a:r>
            <a:endParaRPr lang="en-US" sz="1428" dirty="0">
              <a:solidFill>
                <a:srgbClr val="FFFFFF"/>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4893844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021522" y="3458403"/>
            <a:ext cx="8393430" cy="1565942"/>
          </a:xfrm>
        </p:spPr>
        <p:txBody>
          <a:bodyPr/>
          <a:lstStyle/>
          <a:p>
            <a:pPr marL="0" indent="0" algn="ctr">
              <a:buNone/>
            </a:pPr>
            <a:r>
              <a:rPr lang="en-US" sz="4488" dirty="0">
                <a:latin typeface="News Gothic Com Thin" panose="020B0204030503020204" pitchFamily="34" charset="0"/>
                <a:ea typeface="Tahoma" panose="020B0604030504040204" pitchFamily="34" charset="0"/>
                <a:cs typeface="Tahoma" panose="020B0604030504040204" pitchFamily="34" charset="0"/>
              </a:rPr>
              <a:t>Modules, Routes </a:t>
            </a:r>
          </a:p>
          <a:p>
            <a:pPr marL="0" indent="0" algn="ctr">
              <a:buNone/>
            </a:pPr>
            <a:r>
              <a:rPr lang="en-US" sz="4488" dirty="0">
                <a:latin typeface="News Gothic Com Thin" panose="020B0204030503020204" pitchFamily="34" charset="0"/>
                <a:ea typeface="Tahoma" panose="020B0604030504040204" pitchFamily="34" charset="0"/>
                <a:cs typeface="Tahoma" panose="020B0604030504040204" pitchFamily="34" charset="0"/>
              </a:rPr>
              <a:t>and Factories</a:t>
            </a:r>
            <a:endParaRPr lang="en-US" sz="4488" b="0" dirty="0">
              <a:latin typeface="News Gothic Com Thin" panose="020B020403050302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stretch>
            <a:fillRect/>
          </a:stretch>
        </p:blipFill>
        <p:spPr>
          <a:xfrm>
            <a:off x="3016429" y="948344"/>
            <a:ext cx="6403616" cy="1790360"/>
          </a:xfrm>
          <a:prstGeom prst="rect">
            <a:avLst/>
          </a:prstGeom>
        </p:spPr>
      </p:pic>
    </p:spTree>
    <p:extLst>
      <p:ext uri="{BB962C8B-B14F-4D97-AF65-F5344CB8AC3E}">
        <p14:creationId xmlns:p14="http://schemas.microsoft.com/office/powerpoint/2010/main" val="41835251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3420427" y="4126530"/>
            <a:ext cx="1865207" cy="621736"/>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sz="2856" b="1" dirty="0">
                <a:latin typeface="News Gothic Com Thin" panose="020B0204030503020204" pitchFamily="34" charset="0"/>
                <a:ea typeface="Tahoma" panose="020B0604030504040204" pitchFamily="34" charset="0"/>
                <a:cs typeface="Tahoma" panose="020B0604030504040204" pitchFamily="34" charset="0"/>
              </a:rPr>
              <a:t>View</a:t>
            </a:r>
            <a:endParaRPr lang="en-US" sz="2040" b="1" dirty="0">
              <a:latin typeface="News Gothic Com Thin" panose="020B0204030503020204" pitchFamily="34" charset="0"/>
              <a:ea typeface="Tahoma" panose="020B0604030504040204" pitchFamily="34" charset="0"/>
              <a:cs typeface="Tahoma" panose="020B0604030504040204" pitchFamily="34" charset="0"/>
            </a:endParaRPr>
          </a:p>
        </p:txBody>
      </p:sp>
      <p:sp>
        <p:nvSpPr>
          <p:cNvPr id="10" name="Rectangle 9"/>
          <p:cNvSpPr/>
          <p:nvPr/>
        </p:nvSpPr>
        <p:spPr bwMode="auto">
          <a:xfrm>
            <a:off x="7073123" y="4126530"/>
            <a:ext cx="1865207" cy="621736"/>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2856" b="1" dirty="0">
                <a:latin typeface="News Gothic Com Thin" panose="020B0204030503020204" pitchFamily="34" charset="0"/>
                <a:ea typeface="Tahoma" panose="020B0604030504040204" pitchFamily="34" charset="0"/>
                <a:cs typeface="Tahoma" panose="020B0604030504040204" pitchFamily="34" charset="0"/>
              </a:rPr>
              <a:t>Controller</a:t>
            </a:r>
            <a:endParaRPr lang="en-US" sz="2040" b="1" dirty="0">
              <a:latin typeface="News Gothic Com Thin" panose="020B0204030503020204" pitchFamily="34" charset="0"/>
              <a:ea typeface="Tahoma" panose="020B0604030504040204" pitchFamily="34" charset="0"/>
              <a:cs typeface="Tahoma" panose="020B0604030504040204" pitchFamily="34" charset="0"/>
            </a:endParaRPr>
          </a:p>
        </p:txBody>
      </p:sp>
      <p:sp>
        <p:nvSpPr>
          <p:cNvPr id="12" name="Rectangle 11"/>
          <p:cNvSpPr/>
          <p:nvPr/>
        </p:nvSpPr>
        <p:spPr bwMode="auto">
          <a:xfrm>
            <a:off x="7073123" y="5362468"/>
            <a:ext cx="1865207" cy="621736"/>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sz="2856" b="1" dirty="0">
                <a:latin typeface="News Gothic Com Thin" panose="020B0204030503020204" pitchFamily="34" charset="0"/>
                <a:ea typeface="Tahoma" panose="020B0604030504040204" pitchFamily="34" charset="0"/>
                <a:cs typeface="Tahoma" panose="020B0604030504040204" pitchFamily="34" charset="0"/>
              </a:rPr>
              <a:t>*Factory</a:t>
            </a:r>
            <a:endParaRPr lang="en-US" sz="2040" b="1" dirty="0">
              <a:latin typeface="News Gothic Com Thin" panose="020B0204030503020204" pitchFamily="34" charset="0"/>
              <a:ea typeface="Tahoma" panose="020B0604030504040204" pitchFamily="34" charset="0"/>
              <a:cs typeface="Tahoma" panose="020B0604030504040204" pitchFamily="34" charset="0"/>
            </a:endParaRPr>
          </a:p>
        </p:txBody>
      </p:sp>
      <p:sp>
        <p:nvSpPr>
          <p:cNvPr id="13" name="Rectangle 12"/>
          <p:cNvSpPr/>
          <p:nvPr/>
        </p:nvSpPr>
        <p:spPr bwMode="auto">
          <a:xfrm>
            <a:off x="3420427" y="5362468"/>
            <a:ext cx="1865207" cy="621736"/>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sz="2856" b="1" dirty="0">
                <a:latin typeface="News Gothic Com Thin" panose="020B0204030503020204" pitchFamily="34" charset="0"/>
                <a:ea typeface="Tahoma" panose="020B0604030504040204" pitchFamily="34" charset="0"/>
                <a:cs typeface="Tahoma" panose="020B0604030504040204" pitchFamily="34" charset="0"/>
              </a:rPr>
              <a:t>Directives</a:t>
            </a:r>
            <a:endParaRPr lang="en-US" sz="2040" b="1" dirty="0">
              <a:latin typeface="News Gothic Com Thin" panose="020B0204030503020204" pitchFamily="34" charset="0"/>
              <a:ea typeface="Tahoma" panose="020B0604030504040204" pitchFamily="34" charset="0"/>
              <a:cs typeface="Tahoma" panose="020B0604030504040204" pitchFamily="34" charset="0"/>
            </a:endParaRPr>
          </a:p>
        </p:txBody>
      </p:sp>
      <p:cxnSp>
        <p:nvCxnSpPr>
          <p:cNvPr id="15" name="Straight Arrow Connector 14"/>
          <p:cNvCxnSpPr>
            <a:stCxn id="5" idx="2"/>
            <a:endCxn id="7" idx="0"/>
          </p:cNvCxnSpPr>
          <p:nvPr/>
        </p:nvCxnSpPr>
        <p:spPr bwMode="auto">
          <a:xfrm>
            <a:off x="6179379" y="892349"/>
            <a:ext cx="0" cy="661991"/>
          </a:xfrm>
          <a:prstGeom prst="straightConnector1">
            <a:avLst/>
          </a:prstGeom>
          <a:gradFill rotWithShape="1">
            <a:gsLst>
              <a:gs pos="0">
                <a:srgbClr val="A4D289"/>
              </a:gs>
              <a:gs pos="100000">
                <a:schemeClr val="bg1"/>
              </a:gs>
            </a:gsLst>
            <a:lin ang="5400000" scaled="1"/>
          </a:gradFill>
          <a:ln w="38100" cap="flat" cmpd="sng" algn="ctr">
            <a:solidFill>
              <a:schemeClr val="tx1"/>
            </a:solidFill>
            <a:prstDash val="solid"/>
            <a:round/>
            <a:headEnd type="none" w="med" len="med"/>
            <a:tailEnd type="triangle"/>
          </a:ln>
          <a:effectLst/>
        </p:spPr>
      </p:cxnSp>
      <p:cxnSp>
        <p:nvCxnSpPr>
          <p:cNvPr id="16" name="Straight Arrow Connector 15"/>
          <p:cNvCxnSpPr>
            <a:stCxn id="7" idx="2"/>
          </p:cNvCxnSpPr>
          <p:nvPr/>
        </p:nvCxnSpPr>
        <p:spPr bwMode="auto">
          <a:xfrm>
            <a:off x="6179379" y="2176075"/>
            <a:ext cx="0" cy="591806"/>
          </a:xfrm>
          <a:prstGeom prst="straightConnector1">
            <a:avLst/>
          </a:prstGeom>
          <a:gradFill rotWithShape="1">
            <a:gsLst>
              <a:gs pos="0">
                <a:srgbClr val="A4D289"/>
              </a:gs>
              <a:gs pos="100000">
                <a:schemeClr val="bg1"/>
              </a:gs>
            </a:gsLst>
            <a:lin ang="5400000" scaled="1"/>
          </a:gradFill>
          <a:ln w="38100" cap="flat" cmpd="sng" algn="ctr">
            <a:solidFill>
              <a:schemeClr val="tx1"/>
            </a:solidFill>
            <a:prstDash val="solid"/>
            <a:round/>
            <a:headEnd type="none" w="med" len="med"/>
            <a:tailEnd type="triangle"/>
          </a:ln>
          <a:effectLst/>
        </p:spPr>
      </p:cxnSp>
      <p:cxnSp>
        <p:nvCxnSpPr>
          <p:cNvPr id="17" name="Straight Arrow Connector 16"/>
          <p:cNvCxnSpPr/>
          <p:nvPr/>
        </p:nvCxnSpPr>
        <p:spPr bwMode="auto">
          <a:xfrm flipH="1">
            <a:off x="5363351" y="3389615"/>
            <a:ext cx="841798" cy="695686"/>
          </a:xfrm>
          <a:prstGeom prst="straightConnector1">
            <a:avLst/>
          </a:prstGeom>
          <a:gradFill rotWithShape="1">
            <a:gsLst>
              <a:gs pos="0">
                <a:srgbClr val="A4D289"/>
              </a:gs>
              <a:gs pos="100000">
                <a:schemeClr val="bg1"/>
              </a:gs>
            </a:gsLst>
            <a:lin ang="5400000" scaled="1"/>
          </a:gradFill>
          <a:ln w="3810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6183060" y="3389615"/>
            <a:ext cx="873294" cy="695686"/>
          </a:xfrm>
          <a:prstGeom prst="straightConnector1">
            <a:avLst/>
          </a:prstGeom>
          <a:gradFill rotWithShape="1">
            <a:gsLst>
              <a:gs pos="0">
                <a:srgbClr val="A4D289"/>
              </a:gs>
              <a:gs pos="100000">
                <a:schemeClr val="bg1"/>
              </a:gs>
            </a:gsLst>
            <a:lin ang="5400000" scaled="1"/>
          </a:gradFill>
          <a:ln w="38100" cap="flat" cmpd="sng" algn="ctr">
            <a:solidFill>
              <a:schemeClr val="tx1"/>
            </a:solidFill>
            <a:prstDash val="solid"/>
            <a:round/>
            <a:headEnd type="none" w="med" len="med"/>
            <a:tailEnd type="triangle"/>
          </a:ln>
          <a:effectLst/>
        </p:spPr>
      </p:cxnSp>
      <p:sp>
        <p:nvSpPr>
          <p:cNvPr id="8" name="Rectangle 7"/>
          <p:cNvSpPr/>
          <p:nvPr/>
        </p:nvSpPr>
        <p:spPr bwMode="auto">
          <a:xfrm>
            <a:off x="5246775" y="2767880"/>
            <a:ext cx="1865207" cy="621736"/>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sz="2856" b="1" dirty="0">
                <a:latin typeface="News Gothic Com Thin" panose="020B0204030503020204" pitchFamily="34" charset="0"/>
                <a:ea typeface="Tahoma" panose="020B0604030504040204" pitchFamily="34" charset="0"/>
                <a:cs typeface="Tahoma" panose="020B0604030504040204" pitchFamily="34" charset="0"/>
              </a:rPr>
              <a:t>Routes</a:t>
            </a:r>
            <a:endParaRPr lang="en-US" sz="2040" b="1" dirty="0">
              <a:latin typeface="News Gothic Com Thin" panose="020B0204030503020204" pitchFamily="34" charset="0"/>
              <a:ea typeface="Tahoma" panose="020B0604030504040204" pitchFamily="34" charset="0"/>
              <a:cs typeface="Tahoma" panose="020B0604030504040204" pitchFamily="34" charset="0"/>
            </a:endParaRPr>
          </a:p>
        </p:txBody>
      </p:sp>
      <p:sp>
        <p:nvSpPr>
          <p:cNvPr id="5" name="Rectangle 4"/>
          <p:cNvSpPr/>
          <p:nvPr/>
        </p:nvSpPr>
        <p:spPr bwMode="auto">
          <a:xfrm>
            <a:off x="3420427" y="233152"/>
            <a:ext cx="5517903" cy="65919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rtlCol="0" anchor="ctr"/>
          <a:lstStyle/>
          <a:p>
            <a:pPr algn="ctr"/>
            <a:r>
              <a:rPr lang="en-US" sz="3672" b="1" dirty="0">
                <a:latin typeface="News Gothic Com Thin" panose="020B0204030503020204" pitchFamily="34" charset="0"/>
                <a:ea typeface="Tahoma" panose="020B0604030504040204" pitchFamily="34" charset="0"/>
                <a:cs typeface="Tahoma" panose="020B0604030504040204" pitchFamily="34" charset="0"/>
              </a:rPr>
              <a:t>Module</a:t>
            </a:r>
            <a:endParaRPr lang="en-US" sz="2040" b="1" dirty="0">
              <a:latin typeface="News Gothic Com Thin" panose="020B0204030503020204" pitchFamily="34" charset="0"/>
              <a:ea typeface="Tahoma" panose="020B0604030504040204" pitchFamily="34" charset="0"/>
              <a:cs typeface="Tahoma" panose="020B0604030504040204" pitchFamily="34" charset="0"/>
            </a:endParaRPr>
          </a:p>
        </p:txBody>
      </p:sp>
      <p:sp>
        <p:nvSpPr>
          <p:cNvPr id="7" name="Rectangle 6"/>
          <p:cNvSpPr/>
          <p:nvPr/>
        </p:nvSpPr>
        <p:spPr bwMode="auto">
          <a:xfrm>
            <a:off x="5246775" y="1554338"/>
            <a:ext cx="1865207" cy="621736"/>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rtlCol="0" anchor="ctr"/>
          <a:lstStyle/>
          <a:p>
            <a:pPr algn="ctr"/>
            <a:r>
              <a:rPr lang="en-US" sz="2856" b="1" dirty="0" err="1">
                <a:latin typeface="News Gothic Com Thin" panose="020B0204030503020204" pitchFamily="34" charset="0"/>
                <a:ea typeface="Tahoma" panose="020B0604030504040204" pitchFamily="34" charset="0"/>
                <a:cs typeface="Tahoma" panose="020B0604030504040204" pitchFamily="34" charset="0"/>
              </a:rPr>
              <a:t>Config</a:t>
            </a:r>
            <a:endParaRPr lang="en-US" sz="2040" b="1" dirty="0">
              <a:latin typeface="News Gothic Com Thin" panose="020B0204030503020204" pitchFamily="34" charset="0"/>
              <a:ea typeface="Tahoma" panose="020B0604030504040204" pitchFamily="34" charset="0"/>
              <a:cs typeface="Tahoma" panose="020B0604030504040204" pitchFamily="34" charset="0"/>
            </a:endParaRPr>
          </a:p>
        </p:txBody>
      </p:sp>
      <p:cxnSp>
        <p:nvCxnSpPr>
          <p:cNvPr id="21" name="Straight Arrow Connector 20"/>
          <p:cNvCxnSpPr>
            <a:stCxn id="10" idx="1"/>
          </p:cNvCxnSpPr>
          <p:nvPr/>
        </p:nvCxnSpPr>
        <p:spPr bwMode="auto">
          <a:xfrm flipH="1">
            <a:off x="5302405" y="4437398"/>
            <a:ext cx="1770720" cy="16361"/>
          </a:xfrm>
          <a:prstGeom prst="straightConnector1">
            <a:avLst/>
          </a:prstGeom>
          <a:gradFill rotWithShape="1">
            <a:gsLst>
              <a:gs pos="0">
                <a:srgbClr val="A4D289"/>
              </a:gs>
              <a:gs pos="100000">
                <a:schemeClr val="bg1"/>
              </a:gs>
            </a:gsLst>
            <a:lin ang="5400000" scaled="1"/>
          </a:gradFill>
          <a:ln w="38100" cap="flat" cmpd="sng" algn="ctr">
            <a:solidFill>
              <a:schemeClr val="tx1"/>
            </a:solidFill>
            <a:prstDash val="solid"/>
            <a:round/>
            <a:headEnd type="triangle" w="med" len="med"/>
            <a:tailEnd type="triangle"/>
          </a:ln>
          <a:effectLst/>
        </p:spPr>
      </p:cxnSp>
      <p:sp>
        <p:nvSpPr>
          <p:cNvPr id="11" name="Oval 10"/>
          <p:cNvSpPr/>
          <p:nvPr/>
        </p:nvSpPr>
        <p:spPr bwMode="auto">
          <a:xfrm>
            <a:off x="5674219" y="4126530"/>
            <a:ext cx="1010320" cy="621736"/>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2040" b="1" dirty="0">
                <a:latin typeface="News Gothic Com Thin" panose="020B0204030503020204" pitchFamily="34" charset="0"/>
                <a:ea typeface="Tahoma" panose="020B0604030504040204" pitchFamily="34" charset="0"/>
                <a:cs typeface="Tahoma" panose="020B0604030504040204" pitchFamily="34" charset="0"/>
              </a:rPr>
              <a:t>$scope</a:t>
            </a:r>
          </a:p>
        </p:txBody>
      </p:sp>
      <p:cxnSp>
        <p:nvCxnSpPr>
          <p:cNvPr id="30" name="Straight Arrow Connector 29"/>
          <p:cNvCxnSpPr/>
          <p:nvPr/>
        </p:nvCxnSpPr>
        <p:spPr bwMode="auto">
          <a:xfrm>
            <a:off x="4341987" y="4770663"/>
            <a:ext cx="0" cy="591806"/>
          </a:xfrm>
          <a:prstGeom prst="straightConnector1">
            <a:avLst/>
          </a:prstGeom>
          <a:gradFill rotWithShape="1">
            <a:gsLst>
              <a:gs pos="0">
                <a:srgbClr val="A4D289"/>
              </a:gs>
              <a:gs pos="100000">
                <a:schemeClr val="bg1"/>
              </a:gs>
            </a:gsLst>
            <a:lin ang="5400000" scaled="1"/>
          </a:gradFill>
          <a:ln w="38100" cap="flat" cmpd="sng" algn="ctr">
            <a:solidFill>
              <a:schemeClr val="tx1"/>
            </a:solidFill>
            <a:prstDash val="solid"/>
            <a:round/>
            <a:headEnd type="none" w="med" len="med"/>
            <a:tailEnd type="triangle"/>
          </a:ln>
          <a:effectLst/>
        </p:spPr>
      </p:cxnSp>
      <p:cxnSp>
        <p:nvCxnSpPr>
          <p:cNvPr id="31" name="Straight Arrow Connector 30"/>
          <p:cNvCxnSpPr/>
          <p:nvPr/>
        </p:nvCxnSpPr>
        <p:spPr bwMode="auto">
          <a:xfrm>
            <a:off x="8004500" y="4748266"/>
            <a:ext cx="0" cy="591806"/>
          </a:xfrm>
          <a:prstGeom prst="straightConnector1">
            <a:avLst/>
          </a:prstGeom>
          <a:gradFill rotWithShape="1">
            <a:gsLst>
              <a:gs pos="0">
                <a:srgbClr val="A4D289"/>
              </a:gs>
              <a:gs pos="100000">
                <a:schemeClr val="bg1"/>
              </a:gs>
            </a:gsLst>
            <a:lin ang="5400000" scaled="1"/>
          </a:gradFill>
          <a:ln w="381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313575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8" grpId="0" animBg="1"/>
      <p:bldP spid="7" grpId="0" animBg="1"/>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Arrow Connector 17"/>
          <p:cNvCxnSpPr/>
          <p:nvPr/>
        </p:nvCxnSpPr>
        <p:spPr bwMode="auto">
          <a:xfrm>
            <a:off x="9908973" y="2896496"/>
            <a:ext cx="0" cy="661991"/>
          </a:xfrm>
          <a:prstGeom prst="straightConnector1">
            <a:avLst/>
          </a:prstGeom>
          <a:gradFill rotWithShape="1">
            <a:gsLst>
              <a:gs pos="0">
                <a:srgbClr val="A4D289"/>
              </a:gs>
              <a:gs pos="100000">
                <a:schemeClr val="bg1"/>
              </a:gs>
            </a:gsLst>
            <a:lin ang="5400000" scaled="1"/>
          </a:gradFill>
          <a:ln w="38100" cap="flat" cmpd="sng" algn="ctr">
            <a:solidFill>
              <a:schemeClr val="tx1"/>
            </a:solidFill>
            <a:prstDash val="solid"/>
            <a:round/>
            <a:headEnd type="none" w="med" len="med"/>
            <a:tailEnd type="triangle"/>
          </a:ln>
          <a:effectLst/>
        </p:spPr>
      </p:cxnSp>
      <p:sp>
        <p:nvSpPr>
          <p:cNvPr id="10" name="Rectangle 9"/>
          <p:cNvSpPr/>
          <p:nvPr/>
        </p:nvSpPr>
        <p:spPr bwMode="auto">
          <a:xfrm>
            <a:off x="9133030" y="3538765"/>
            <a:ext cx="1476622" cy="621736"/>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2448" b="1" dirty="0">
                <a:latin typeface="News Gothic Com Thin" panose="020B0204030503020204" pitchFamily="34" charset="0"/>
                <a:ea typeface="Tahoma" panose="020B0604030504040204" pitchFamily="34" charset="0"/>
                <a:cs typeface="Tahoma" panose="020B0604030504040204" pitchFamily="34" charset="0"/>
              </a:rPr>
              <a:t>Controller</a:t>
            </a:r>
          </a:p>
        </p:txBody>
      </p:sp>
      <p:sp>
        <p:nvSpPr>
          <p:cNvPr id="12" name="Rectangle 11"/>
          <p:cNvSpPr/>
          <p:nvPr/>
        </p:nvSpPr>
        <p:spPr bwMode="auto">
          <a:xfrm>
            <a:off x="7261277" y="3547681"/>
            <a:ext cx="1476622" cy="621736"/>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sz="2448" b="1" dirty="0">
                <a:latin typeface="News Gothic Com Thin" panose="020B0204030503020204" pitchFamily="34" charset="0"/>
                <a:ea typeface="Tahoma" panose="020B0604030504040204" pitchFamily="34" charset="0"/>
                <a:cs typeface="Tahoma" panose="020B0604030504040204" pitchFamily="34" charset="0"/>
              </a:rPr>
              <a:t>Factory</a:t>
            </a:r>
          </a:p>
        </p:txBody>
      </p:sp>
      <p:sp>
        <p:nvSpPr>
          <p:cNvPr id="13" name="Rectangle 12"/>
          <p:cNvSpPr/>
          <p:nvPr/>
        </p:nvSpPr>
        <p:spPr bwMode="auto">
          <a:xfrm>
            <a:off x="5403433" y="3541033"/>
            <a:ext cx="1476622" cy="621736"/>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sz="2448" b="1" dirty="0">
                <a:latin typeface="News Gothic Com Thin" panose="020B0204030503020204" pitchFamily="34" charset="0"/>
                <a:ea typeface="Tahoma" panose="020B0604030504040204" pitchFamily="34" charset="0"/>
                <a:cs typeface="Tahoma" panose="020B0604030504040204" pitchFamily="34" charset="0"/>
              </a:rPr>
              <a:t>Directive</a:t>
            </a:r>
          </a:p>
        </p:txBody>
      </p:sp>
      <p:sp>
        <p:nvSpPr>
          <p:cNvPr id="8" name="Rectangle 7"/>
          <p:cNvSpPr/>
          <p:nvPr/>
        </p:nvSpPr>
        <p:spPr bwMode="auto">
          <a:xfrm>
            <a:off x="1866088" y="4756482"/>
            <a:ext cx="1476622" cy="621736"/>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sz="2448" b="1" dirty="0">
                <a:latin typeface="News Gothic Com Thin" panose="020B0204030503020204" pitchFamily="34" charset="0"/>
                <a:ea typeface="Tahoma" panose="020B0604030504040204" pitchFamily="34" charset="0"/>
                <a:cs typeface="Tahoma" panose="020B0604030504040204" pitchFamily="34" charset="0"/>
              </a:rPr>
              <a:t>Routes</a:t>
            </a:r>
          </a:p>
        </p:txBody>
      </p:sp>
      <p:sp>
        <p:nvSpPr>
          <p:cNvPr id="5" name="Rectangle 4"/>
          <p:cNvSpPr/>
          <p:nvPr/>
        </p:nvSpPr>
        <p:spPr bwMode="auto">
          <a:xfrm>
            <a:off x="1837454" y="2231131"/>
            <a:ext cx="8782015" cy="65919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rtlCol="0" anchor="ctr"/>
          <a:lstStyle/>
          <a:p>
            <a:pPr algn="ctr"/>
            <a:r>
              <a:rPr lang="en-US" sz="3672" b="1" dirty="0">
                <a:latin typeface="News Gothic Com Thin" panose="020B0204030503020204" pitchFamily="34" charset="0"/>
                <a:ea typeface="Tahoma" panose="020B0604030504040204" pitchFamily="34" charset="0"/>
                <a:cs typeface="Tahoma" panose="020B0604030504040204" pitchFamily="34" charset="0"/>
              </a:rPr>
              <a:t>Module</a:t>
            </a:r>
            <a:endParaRPr lang="en-US" sz="2040" b="1" dirty="0">
              <a:latin typeface="News Gothic Com Thin" panose="020B0204030503020204" pitchFamily="34" charset="0"/>
              <a:ea typeface="Tahoma" panose="020B0604030504040204" pitchFamily="34" charset="0"/>
              <a:cs typeface="Tahoma" panose="020B0604030504040204" pitchFamily="34" charset="0"/>
            </a:endParaRPr>
          </a:p>
        </p:txBody>
      </p:sp>
      <p:sp>
        <p:nvSpPr>
          <p:cNvPr id="7" name="Rectangle 6"/>
          <p:cNvSpPr/>
          <p:nvPr/>
        </p:nvSpPr>
        <p:spPr bwMode="auto">
          <a:xfrm>
            <a:off x="1866088" y="3542460"/>
            <a:ext cx="1476622" cy="621736"/>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rtlCol="0" anchor="ctr"/>
          <a:lstStyle/>
          <a:p>
            <a:pPr algn="ctr"/>
            <a:r>
              <a:rPr lang="en-US" sz="2448" b="1" dirty="0" err="1">
                <a:latin typeface="News Gothic Com Thin" panose="020B0204030503020204" pitchFamily="34" charset="0"/>
                <a:ea typeface="Tahoma" panose="020B0604030504040204" pitchFamily="34" charset="0"/>
                <a:cs typeface="Tahoma" panose="020B0604030504040204" pitchFamily="34" charset="0"/>
              </a:rPr>
              <a:t>Config</a:t>
            </a:r>
            <a:endParaRPr lang="en-US" sz="2448" b="1" dirty="0">
              <a:latin typeface="News Gothic Com Thin" panose="020B0204030503020204" pitchFamily="34" charset="0"/>
              <a:ea typeface="Tahoma" panose="020B0604030504040204" pitchFamily="34" charset="0"/>
              <a:cs typeface="Tahoma" panose="020B0604030504040204" pitchFamily="34" charset="0"/>
            </a:endParaRPr>
          </a:p>
        </p:txBody>
      </p:sp>
      <p:cxnSp>
        <p:nvCxnSpPr>
          <p:cNvPr id="23" name="Straight Arrow Connector 22"/>
          <p:cNvCxnSpPr/>
          <p:nvPr/>
        </p:nvCxnSpPr>
        <p:spPr bwMode="auto">
          <a:xfrm>
            <a:off x="2614624" y="4145421"/>
            <a:ext cx="0" cy="591806"/>
          </a:xfrm>
          <a:prstGeom prst="straightConnector1">
            <a:avLst/>
          </a:prstGeom>
          <a:gradFill rotWithShape="1">
            <a:gsLst>
              <a:gs pos="0">
                <a:srgbClr val="A4D289"/>
              </a:gs>
              <a:gs pos="100000">
                <a:schemeClr val="bg1"/>
              </a:gs>
            </a:gsLst>
            <a:lin ang="5400000" scaled="1"/>
          </a:gradFill>
          <a:ln w="38100" cap="flat" cmpd="sng" algn="ctr">
            <a:solidFill>
              <a:schemeClr val="tx1"/>
            </a:solidFill>
            <a:prstDash val="solid"/>
            <a:round/>
            <a:headEnd type="none" w="med" len="med"/>
            <a:tailEnd type="triangle"/>
          </a:ln>
          <a:effectLst/>
        </p:spPr>
      </p:cxnSp>
      <p:cxnSp>
        <p:nvCxnSpPr>
          <p:cNvPr id="24" name="Straight Arrow Connector 23"/>
          <p:cNvCxnSpPr/>
          <p:nvPr/>
        </p:nvCxnSpPr>
        <p:spPr bwMode="auto">
          <a:xfrm>
            <a:off x="8018813" y="2909059"/>
            <a:ext cx="0" cy="661991"/>
          </a:xfrm>
          <a:prstGeom prst="straightConnector1">
            <a:avLst/>
          </a:prstGeom>
          <a:gradFill rotWithShape="1">
            <a:gsLst>
              <a:gs pos="0">
                <a:srgbClr val="A4D289"/>
              </a:gs>
              <a:gs pos="100000">
                <a:schemeClr val="bg1"/>
              </a:gs>
            </a:gsLst>
            <a:lin ang="5400000" scaled="1"/>
          </a:gradFill>
          <a:ln w="38100" cap="flat" cmpd="sng" algn="ctr">
            <a:solidFill>
              <a:schemeClr val="tx1"/>
            </a:solidFill>
            <a:prstDash val="solid"/>
            <a:round/>
            <a:headEnd type="none" w="med" len="med"/>
            <a:tailEnd type="triangle"/>
          </a:ln>
          <a:effectLst/>
        </p:spPr>
      </p:cxnSp>
      <p:sp>
        <p:nvSpPr>
          <p:cNvPr id="25" name="Rectangle 24"/>
          <p:cNvSpPr/>
          <p:nvPr/>
        </p:nvSpPr>
        <p:spPr bwMode="auto">
          <a:xfrm>
            <a:off x="7258823" y="4179573"/>
            <a:ext cx="1476622" cy="621736"/>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sz="2448" b="1" dirty="0">
                <a:latin typeface="News Gothic Com Thin" panose="020B0204030503020204" pitchFamily="34" charset="0"/>
                <a:ea typeface="Tahoma" panose="020B0604030504040204" pitchFamily="34" charset="0"/>
                <a:cs typeface="Tahoma" panose="020B0604030504040204" pitchFamily="34" charset="0"/>
              </a:rPr>
              <a:t>Service</a:t>
            </a:r>
          </a:p>
        </p:txBody>
      </p:sp>
      <p:sp>
        <p:nvSpPr>
          <p:cNvPr id="26" name="Rectangle 25"/>
          <p:cNvSpPr/>
          <p:nvPr/>
        </p:nvSpPr>
        <p:spPr bwMode="auto">
          <a:xfrm>
            <a:off x="7258823" y="4811456"/>
            <a:ext cx="1476622" cy="621736"/>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sz="2448" b="1" dirty="0">
                <a:latin typeface="News Gothic Com Thin" panose="020B0204030503020204" pitchFamily="34" charset="0"/>
                <a:ea typeface="Tahoma" panose="020B0604030504040204" pitchFamily="34" charset="0"/>
                <a:cs typeface="Tahoma" panose="020B0604030504040204" pitchFamily="34" charset="0"/>
              </a:rPr>
              <a:t>Provider</a:t>
            </a:r>
          </a:p>
        </p:txBody>
      </p:sp>
      <p:cxnSp>
        <p:nvCxnSpPr>
          <p:cNvPr id="28" name="Straight Arrow Connector 27"/>
          <p:cNvCxnSpPr/>
          <p:nvPr/>
        </p:nvCxnSpPr>
        <p:spPr bwMode="auto">
          <a:xfrm>
            <a:off x="6141744" y="2899241"/>
            <a:ext cx="0" cy="661991"/>
          </a:xfrm>
          <a:prstGeom prst="straightConnector1">
            <a:avLst/>
          </a:prstGeom>
          <a:gradFill rotWithShape="1">
            <a:gsLst>
              <a:gs pos="0">
                <a:srgbClr val="A4D289"/>
              </a:gs>
              <a:gs pos="100000">
                <a:schemeClr val="bg1"/>
              </a:gs>
            </a:gsLst>
            <a:lin ang="5400000" scaled="1"/>
          </a:gradFill>
          <a:ln w="38100" cap="flat" cmpd="sng" algn="ctr">
            <a:solidFill>
              <a:schemeClr val="tx1"/>
            </a:solidFill>
            <a:prstDash val="solid"/>
            <a:round/>
            <a:headEnd type="none" w="med" len="med"/>
            <a:tailEnd type="triangle"/>
          </a:ln>
          <a:effectLst/>
        </p:spPr>
      </p:cxnSp>
      <p:cxnSp>
        <p:nvCxnSpPr>
          <p:cNvPr id="29" name="Straight Arrow Connector 28"/>
          <p:cNvCxnSpPr/>
          <p:nvPr/>
        </p:nvCxnSpPr>
        <p:spPr bwMode="auto">
          <a:xfrm>
            <a:off x="2614216" y="2906311"/>
            <a:ext cx="0" cy="661991"/>
          </a:xfrm>
          <a:prstGeom prst="straightConnector1">
            <a:avLst/>
          </a:prstGeom>
          <a:gradFill rotWithShape="1">
            <a:gsLst>
              <a:gs pos="0">
                <a:srgbClr val="A4D289"/>
              </a:gs>
              <a:gs pos="100000">
                <a:schemeClr val="bg1"/>
              </a:gs>
            </a:gsLst>
            <a:lin ang="5400000" scaled="1"/>
          </a:gradFill>
          <a:ln w="38100" cap="flat" cmpd="sng" algn="ctr">
            <a:solidFill>
              <a:schemeClr val="tx1"/>
            </a:solidFill>
            <a:prstDash val="solid"/>
            <a:round/>
            <a:headEnd type="none" w="med" len="med"/>
            <a:tailEnd type="triangle"/>
          </a:ln>
          <a:effectLst/>
        </p:spPr>
      </p:cxnSp>
      <p:sp>
        <p:nvSpPr>
          <p:cNvPr id="14" name="Rectangle 13"/>
          <p:cNvSpPr/>
          <p:nvPr/>
        </p:nvSpPr>
        <p:spPr>
          <a:xfrm>
            <a:off x="3853932" y="1396470"/>
            <a:ext cx="4685898" cy="469039"/>
          </a:xfrm>
          <a:prstGeom prst="rect">
            <a:avLst/>
          </a:prstGeom>
        </p:spPr>
        <p:txBody>
          <a:bodyPr wrap="none">
            <a:spAutoFit/>
          </a:bodyPr>
          <a:lstStyle/>
          <a:p>
            <a:r>
              <a:rPr lang="en-US" sz="2448" dirty="0">
                <a:solidFill>
                  <a:srgbClr val="0000FF"/>
                </a:solidFill>
                <a:highlight>
                  <a:srgbClr val="FFFFFF"/>
                </a:highlight>
                <a:latin typeface="Consolas" panose="020B0609020204030204" pitchFamily="49" charset="0"/>
              </a:rPr>
              <a:t>&lt;</a:t>
            </a:r>
            <a:r>
              <a:rPr lang="en-US" sz="2448" dirty="0">
                <a:solidFill>
                  <a:srgbClr val="800000"/>
                </a:solidFill>
                <a:highlight>
                  <a:srgbClr val="FFFFFF"/>
                </a:highlight>
                <a:latin typeface="Consolas" panose="020B0609020204030204" pitchFamily="49" charset="0"/>
              </a:rPr>
              <a:t>html</a:t>
            </a:r>
            <a:r>
              <a:rPr lang="en-US" sz="2448" dirty="0">
                <a:solidFill>
                  <a:srgbClr val="000000"/>
                </a:solidFill>
                <a:highlight>
                  <a:srgbClr val="FFFFFF"/>
                </a:highlight>
                <a:latin typeface="Consolas" panose="020B0609020204030204" pitchFamily="49" charset="0"/>
              </a:rPr>
              <a:t> </a:t>
            </a:r>
            <a:r>
              <a:rPr lang="en-US" sz="2448" dirty="0" err="1">
                <a:solidFill>
                  <a:srgbClr val="FF0000"/>
                </a:solidFill>
                <a:highlight>
                  <a:srgbClr val="FFFFFF"/>
                </a:highlight>
                <a:latin typeface="Consolas" panose="020B0609020204030204" pitchFamily="49" charset="0"/>
              </a:rPr>
              <a:t>ng</a:t>
            </a:r>
            <a:r>
              <a:rPr lang="en-US" sz="2448" dirty="0">
                <a:solidFill>
                  <a:srgbClr val="FF0000"/>
                </a:solidFill>
                <a:highlight>
                  <a:srgbClr val="FFFFFF"/>
                </a:highlight>
                <a:latin typeface="Consolas" panose="020B0609020204030204" pitchFamily="49" charset="0"/>
              </a:rPr>
              <a:t>-app</a:t>
            </a:r>
            <a:r>
              <a:rPr lang="en-US" sz="2448" dirty="0">
                <a:solidFill>
                  <a:srgbClr val="0000FF"/>
                </a:solidFill>
                <a:highlight>
                  <a:srgbClr val="FFFFFF"/>
                </a:highlight>
                <a:latin typeface="Consolas" panose="020B0609020204030204" pitchFamily="49" charset="0"/>
              </a:rPr>
              <a:t>="</a:t>
            </a:r>
            <a:r>
              <a:rPr lang="en-US" sz="2448" dirty="0" err="1">
                <a:solidFill>
                  <a:srgbClr val="0000FF"/>
                </a:solidFill>
                <a:highlight>
                  <a:srgbClr val="FFFFFF"/>
                </a:highlight>
                <a:latin typeface="Consolas" panose="020B0609020204030204" pitchFamily="49" charset="0"/>
              </a:rPr>
              <a:t>moduleName</a:t>
            </a:r>
            <a:r>
              <a:rPr lang="en-US" sz="2448" dirty="0">
                <a:solidFill>
                  <a:srgbClr val="0000FF"/>
                </a:solidFill>
                <a:highlight>
                  <a:srgbClr val="FFFFFF"/>
                </a:highlight>
                <a:latin typeface="Consolas" panose="020B0609020204030204" pitchFamily="49" charset="0"/>
              </a:rPr>
              <a:t>"&gt;</a:t>
            </a:r>
            <a:endParaRPr lang="en-US" sz="2448" dirty="0">
              <a:solidFill>
                <a:srgbClr val="000000"/>
              </a:solidFill>
              <a:highlight>
                <a:srgbClr val="FFFFFF"/>
              </a:highlight>
              <a:latin typeface="Consolas" panose="020B0609020204030204" pitchFamily="49" charset="0"/>
            </a:endParaRPr>
          </a:p>
        </p:txBody>
      </p:sp>
      <p:sp>
        <p:nvSpPr>
          <p:cNvPr id="32" name="Title 1"/>
          <p:cNvSpPr>
            <a:spLocks noGrp="1"/>
          </p:cNvSpPr>
          <p:nvPr>
            <p:ph type="title"/>
          </p:nvPr>
        </p:nvSpPr>
        <p:spPr/>
        <p:txBody>
          <a:bodyPr/>
          <a:lstStyle/>
          <a:p>
            <a:r>
              <a:rPr lang="en-US" sz="3808" b="0" dirty="0">
                <a:latin typeface="News Gothic Com Thin" panose="020B0204030503020204" pitchFamily="34" charset="0"/>
              </a:rPr>
              <a:t>Modules are Containers</a:t>
            </a:r>
          </a:p>
        </p:txBody>
      </p:sp>
      <p:sp>
        <p:nvSpPr>
          <p:cNvPr id="33" name="Rectangle 32"/>
          <p:cNvSpPr/>
          <p:nvPr/>
        </p:nvSpPr>
        <p:spPr bwMode="auto">
          <a:xfrm>
            <a:off x="7258823" y="5440185"/>
            <a:ext cx="1476622" cy="621736"/>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sz="2448" b="1" dirty="0">
                <a:latin typeface="News Gothic Com Thin" panose="020B0204030503020204" pitchFamily="34" charset="0"/>
                <a:ea typeface="Tahoma" panose="020B0604030504040204" pitchFamily="34" charset="0"/>
                <a:cs typeface="Tahoma" panose="020B0604030504040204" pitchFamily="34" charset="0"/>
              </a:rPr>
              <a:t>Value</a:t>
            </a:r>
          </a:p>
        </p:txBody>
      </p:sp>
      <p:sp>
        <p:nvSpPr>
          <p:cNvPr id="34" name="Rectangle 33"/>
          <p:cNvSpPr/>
          <p:nvPr/>
        </p:nvSpPr>
        <p:spPr bwMode="auto">
          <a:xfrm>
            <a:off x="3608994" y="3538765"/>
            <a:ext cx="1499936" cy="621736"/>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2448" b="1" dirty="0">
                <a:latin typeface="News Gothic Com Thin" panose="020B0204030503020204" pitchFamily="34" charset="0"/>
                <a:ea typeface="Tahoma" panose="020B0604030504040204" pitchFamily="34" charset="0"/>
                <a:cs typeface="Tahoma" panose="020B0604030504040204" pitchFamily="34" charset="0"/>
              </a:rPr>
              <a:t>Filter</a:t>
            </a:r>
          </a:p>
        </p:txBody>
      </p:sp>
      <p:cxnSp>
        <p:nvCxnSpPr>
          <p:cNvPr id="35" name="Straight Arrow Connector 34"/>
          <p:cNvCxnSpPr/>
          <p:nvPr/>
        </p:nvCxnSpPr>
        <p:spPr bwMode="auto">
          <a:xfrm>
            <a:off x="4347305" y="2896973"/>
            <a:ext cx="0" cy="661991"/>
          </a:xfrm>
          <a:prstGeom prst="straightConnector1">
            <a:avLst/>
          </a:prstGeom>
          <a:gradFill rotWithShape="1">
            <a:gsLst>
              <a:gs pos="0">
                <a:srgbClr val="A4D289"/>
              </a:gs>
              <a:gs pos="100000">
                <a:schemeClr val="bg1"/>
              </a:gs>
            </a:gsLst>
            <a:lin ang="5400000" scaled="1"/>
          </a:gradFill>
          <a:ln w="381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72407211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9657" y="2374004"/>
            <a:ext cx="8004845" cy="1222451"/>
          </a:xfrm>
          <a:prstGeom prst="rect">
            <a:avLst/>
          </a:prstGeom>
        </p:spPr>
        <p:txBody>
          <a:bodyPr wrap="square">
            <a:spAutoFit/>
          </a:bodyPr>
          <a:lstStyle/>
          <a:p>
            <a:r>
              <a:rPr lang="en-US" sz="2448" dirty="0" err="1">
                <a:solidFill>
                  <a:srgbClr val="0000FF"/>
                </a:solidFill>
                <a:highlight>
                  <a:srgbClr val="FFFFFF"/>
                </a:highlight>
                <a:latin typeface="Consolas" panose="020B0609020204030204" pitchFamily="49" charset="0"/>
              </a:rPr>
              <a:t>var</a:t>
            </a:r>
            <a:r>
              <a:rPr lang="en-US" sz="2448" dirty="0">
                <a:solidFill>
                  <a:srgbClr val="000000"/>
                </a:solidFill>
                <a:highlight>
                  <a:srgbClr val="FFFFFF"/>
                </a:highlight>
                <a:latin typeface="Consolas" panose="020B0609020204030204" pitchFamily="49" charset="0"/>
              </a:rPr>
              <a:t> </a:t>
            </a:r>
            <a:r>
              <a:rPr lang="en-US" sz="2448" dirty="0" err="1">
                <a:solidFill>
                  <a:srgbClr val="000000"/>
                </a:solidFill>
                <a:highlight>
                  <a:srgbClr val="FFFFFF"/>
                </a:highlight>
                <a:latin typeface="Consolas" panose="020B0609020204030204" pitchFamily="49" charset="0"/>
              </a:rPr>
              <a:t>demoApp</a:t>
            </a:r>
            <a:r>
              <a:rPr lang="en-US" sz="2448" dirty="0">
                <a:solidFill>
                  <a:srgbClr val="000000"/>
                </a:solidFill>
                <a:highlight>
                  <a:srgbClr val="FFFFFF"/>
                </a:highlight>
                <a:latin typeface="Consolas" panose="020B0609020204030204" pitchFamily="49" charset="0"/>
              </a:rPr>
              <a:t> = </a:t>
            </a:r>
            <a:r>
              <a:rPr lang="en-US" sz="2448" dirty="0" err="1">
                <a:solidFill>
                  <a:srgbClr val="000000"/>
                </a:solidFill>
                <a:highlight>
                  <a:srgbClr val="FFFFFF"/>
                </a:highlight>
                <a:latin typeface="Consolas" panose="020B0609020204030204" pitchFamily="49" charset="0"/>
              </a:rPr>
              <a:t>angular.module</a:t>
            </a:r>
            <a:r>
              <a:rPr lang="en-US" sz="2448" dirty="0">
                <a:solidFill>
                  <a:srgbClr val="000000"/>
                </a:solidFill>
                <a:highlight>
                  <a:srgbClr val="FFFFFF"/>
                </a:highlight>
                <a:latin typeface="Consolas" panose="020B0609020204030204" pitchFamily="49" charset="0"/>
              </a:rPr>
              <a:t>(</a:t>
            </a:r>
            <a:r>
              <a:rPr lang="en-US" sz="2448" dirty="0">
                <a:solidFill>
                  <a:srgbClr val="A31515"/>
                </a:solidFill>
                <a:highlight>
                  <a:srgbClr val="FFFFFF"/>
                </a:highlight>
                <a:latin typeface="Consolas" panose="020B0609020204030204" pitchFamily="49" charset="0"/>
              </a:rPr>
              <a:t>'</a:t>
            </a:r>
            <a:r>
              <a:rPr lang="en-US" sz="2448" dirty="0" err="1">
                <a:solidFill>
                  <a:srgbClr val="A31515"/>
                </a:solidFill>
                <a:highlight>
                  <a:srgbClr val="FFFFFF"/>
                </a:highlight>
                <a:latin typeface="Consolas" panose="020B0609020204030204" pitchFamily="49" charset="0"/>
              </a:rPr>
              <a:t>demoApp</a:t>
            </a:r>
            <a:r>
              <a:rPr lang="en-US" sz="2448" dirty="0">
                <a:solidFill>
                  <a:srgbClr val="A31515"/>
                </a:solidFill>
                <a:highlight>
                  <a:srgbClr val="FFFFFF"/>
                </a:highlight>
                <a:latin typeface="Consolas" panose="020B0609020204030204" pitchFamily="49" charset="0"/>
              </a:rPr>
              <a:t>'</a:t>
            </a:r>
            <a:r>
              <a:rPr lang="en-US" sz="2448" dirty="0">
                <a:solidFill>
                  <a:srgbClr val="000000"/>
                </a:solidFill>
                <a:highlight>
                  <a:srgbClr val="FFFFFF"/>
                </a:highlight>
                <a:latin typeface="Consolas" panose="020B0609020204030204" pitchFamily="49" charset="0"/>
              </a:rPr>
              <a:t>, []);</a:t>
            </a:r>
          </a:p>
          <a:p>
            <a:endParaRPr lang="en-US" sz="2448" dirty="0">
              <a:solidFill>
                <a:srgbClr val="000000"/>
              </a:solidFill>
              <a:highlight>
                <a:srgbClr val="FFFFFF"/>
              </a:highlight>
              <a:latin typeface="Consolas" panose="020B0609020204030204" pitchFamily="49" charset="0"/>
            </a:endParaRPr>
          </a:p>
          <a:p>
            <a:endParaRPr lang="en-US" sz="2448" dirty="0"/>
          </a:p>
        </p:txBody>
      </p:sp>
      <p:sp>
        <p:nvSpPr>
          <p:cNvPr id="5" name="Rectangular Callout 4"/>
          <p:cNvSpPr/>
          <p:nvPr/>
        </p:nvSpPr>
        <p:spPr>
          <a:xfrm>
            <a:off x="5973896" y="1482211"/>
            <a:ext cx="2534467" cy="587071"/>
          </a:xfrm>
          <a:prstGeom prst="wedgeRectCallout">
            <a:avLst>
              <a:gd name="adj1" fmla="val 26673"/>
              <a:gd name="adj2" fmla="val 95505"/>
            </a:avLst>
          </a:prstGeom>
          <a:solidFill>
            <a:srgbClr val="0070C0"/>
          </a:solidFill>
          <a:ln>
            <a:solidFill>
              <a:srgbClr val="FFFFFF"/>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1904" b="1" dirty="0">
                <a:solidFill>
                  <a:srgbClr val="FFFFFF"/>
                </a:solidFill>
                <a:latin typeface="News Gothic Com Thin" panose="020B0204030503020204" pitchFamily="34" charset="0"/>
                <a:ea typeface="Tahoma" panose="020B0604030504040204" pitchFamily="34" charset="0"/>
                <a:cs typeface="Tahoma" panose="020B0604030504040204" pitchFamily="34" charset="0"/>
              </a:rPr>
              <a:t>What's the Array for?</a:t>
            </a:r>
          </a:p>
        </p:txBody>
      </p:sp>
      <p:sp>
        <p:nvSpPr>
          <p:cNvPr id="6" name="Rectangle 5"/>
          <p:cNvSpPr/>
          <p:nvPr/>
        </p:nvSpPr>
        <p:spPr>
          <a:xfrm>
            <a:off x="769657" y="3601666"/>
            <a:ext cx="8004845" cy="1222451"/>
          </a:xfrm>
          <a:prstGeom prst="rect">
            <a:avLst/>
          </a:prstGeom>
        </p:spPr>
        <p:txBody>
          <a:bodyPr wrap="square">
            <a:spAutoFit/>
          </a:bodyPr>
          <a:lstStyle/>
          <a:p>
            <a:r>
              <a:rPr lang="en-US" sz="2448" dirty="0" err="1">
                <a:solidFill>
                  <a:srgbClr val="0000FF"/>
                </a:solidFill>
                <a:highlight>
                  <a:srgbClr val="FFFFFF"/>
                </a:highlight>
                <a:latin typeface="Consolas" panose="020B0609020204030204" pitchFamily="49" charset="0"/>
              </a:rPr>
              <a:t>var</a:t>
            </a:r>
            <a:r>
              <a:rPr lang="en-US" sz="2448" dirty="0">
                <a:solidFill>
                  <a:srgbClr val="000000"/>
                </a:solidFill>
                <a:highlight>
                  <a:srgbClr val="FFFFFF"/>
                </a:highlight>
                <a:latin typeface="Consolas" panose="020B0609020204030204" pitchFamily="49" charset="0"/>
              </a:rPr>
              <a:t> </a:t>
            </a:r>
            <a:r>
              <a:rPr lang="en-US" sz="2448" dirty="0" err="1">
                <a:solidFill>
                  <a:srgbClr val="000000"/>
                </a:solidFill>
                <a:highlight>
                  <a:srgbClr val="FFFFFF"/>
                </a:highlight>
                <a:latin typeface="Consolas" panose="020B0609020204030204" pitchFamily="49" charset="0"/>
              </a:rPr>
              <a:t>demoApp</a:t>
            </a:r>
            <a:r>
              <a:rPr lang="en-US" sz="2448" dirty="0">
                <a:solidFill>
                  <a:srgbClr val="000000"/>
                </a:solidFill>
                <a:highlight>
                  <a:srgbClr val="FFFFFF"/>
                </a:highlight>
                <a:latin typeface="Consolas" panose="020B0609020204030204" pitchFamily="49" charset="0"/>
              </a:rPr>
              <a:t> = </a:t>
            </a:r>
            <a:r>
              <a:rPr lang="en-US" sz="2448" dirty="0" err="1">
                <a:solidFill>
                  <a:srgbClr val="000000"/>
                </a:solidFill>
                <a:highlight>
                  <a:srgbClr val="FFFFFF"/>
                </a:highlight>
                <a:latin typeface="Consolas" panose="020B0609020204030204" pitchFamily="49" charset="0"/>
              </a:rPr>
              <a:t>angular.module</a:t>
            </a:r>
            <a:r>
              <a:rPr lang="en-US" sz="2448" dirty="0">
                <a:solidFill>
                  <a:srgbClr val="000000"/>
                </a:solidFill>
                <a:highlight>
                  <a:srgbClr val="FFFFFF"/>
                </a:highlight>
                <a:latin typeface="Consolas" panose="020B0609020204030204" pitchFamily="49" charset="0"/>
              </a:rPr>
              <a:t>(</a:t>
            </a:r>
            <a:r>
              <a:rPr lang="en-US" sz="2448" dirty="0">
                <a:solidFill>
                  <a:srgbClr val="A31515"/>
                </a:solidFill>
                <a:highlight>
                  <a:srgbClr val="FFFFFF"/>
                </a:highlight>
                <a:latin typeface="Consolas" panose="020B0609020204030204" pitchFamily="49" charset="0"/>
              </a:rPr>
              <a:t>'</a:t>
            </a:r>
            <a:r>
              <a:rPr lang="en-US" sz="2448" dirty="0" err="1">
                <a:solidFill>
                  <a:srgbClr val="A31515"/>
                </a:solidFill>
                <a:highlight>
                  <a:srgbClr val="FFFFFF"/>
                </a:highlight>
                <a:latin typeface="Consolas" panose="020B0609020204030204" pitchFamily="49" charset="0"/>
              </a:rPr>
              <a:t>demoApp</a:t>
            </a:r>
            <a:r>
              <a:rPr lang="en-US" sz="2448" dirty="0">
                <a:solidFill>
                  <a:srgbClr val="A31515"/>
                </a:solidFill>
                <a:highlight>
                  <a:srgbClr val="FFFFFF"/>
                </a:highlight>
                <a:latin typeface="Consolas" panose="020B0609020204030204" pitchFamily="49" charset="0"/>
              </a:rPr>
              <a:t>'</a:t>
            </a:r>
            <a:r>
              <a:rPr lang="en-US" sz="2448" dirty="0">
                <a:solidFill>
                  <a:srgbClr val="000000"/>
                </a:solidFill>
                <a:highlight>
                  <a:srgbClr val="FFFFFF"/>
                </a:highlight>
                <a:latin typeface="Consolas" panose="020B0609020204030204" pitchFamily="49" charset="0"/>
              </a:rPr>
              <a:t>, </a:t>
            </a:r>
          </a:p>
          <a:p>
            <a:r>
              <a:rPr lang="en-US" sz="2448" dirty="0">
                <a:solidFill>
                  <a:srgbClr val="000000"/>
                </a:solidFill>
                <a:highlight>
                  <a:srgbClr val="FFFFFF"/>
                </a:highlight>
                <a:latin typeface="Consolas" panose="020B0609020204030204" pitchFamily="49" charset="0"/>
              </a:rPr>
              <a:t>  [</a:t>
            </a:r>
            <a:r>
              <a:rPr lang="en-US" sz="2448" dirty="0">
                <a:solidFill>
                  <a:srgbClr val="A31515"/>
                </a:solidFill>
                <a:highlight>
                  <a:srgbClr val="FFFFFF"/>
                </a:highlight>
                <a:latin typeface="Consolas" panose="020B0609020204030204" pitchFamily="49" charset="0"/>
              </a:rPr>
              <a:t>'</a:t>
            </a:r>
            <a:r>
              <a:rPr lang="en-US" sz="2448" dirty="0" err="1">
                <a:solidFill>
                  <a:srgbClr val="A31515"/>
                </a:solidFill>
                <a:highlight>
                  <a:srgbClr val="FFFFFF"/>
                </a:highlight>
                <a:latin typeface="Consolas" panose="020B0609020204030204" pitchFamily="49" charset="0"/>
              </a:rPr>
              <a:t>helperModule</a:t>
            </a:r>
            <a:r>
              <a:rPr lang="en-US" sz="2448" dirty="0">
                <a:solidFill>
                  <a:srgbClr val="A31515"/>
                </a:solidFill>
                <a:highlight>
                  <a:srgbClr val="FFFFFF"/>
                </a:highlight>
                <a:latin typeface="Consolas" panose="020B0609020204030204" pitchFamily="49" charset="0"/>
              </a:rPr>
              <a:t>'</a:t>
            </a:r>
            <a:r>
              <a:rPr lang="en-US" sz="2448" dirty="0">
                <a:solidFill>
                  <a:srgbClr val="000000"/>
                </a:solidFill>
                <a:highlight>
                  <a:srgbClr val="FFFFFF"/>
                </a:highlight>
                <a:latin typeface="Consolas" panose="020B0609020204030204" pitchFamily="49" charset="0"/>
              </a:rPr>
              <a:t>]);</a:t>
            </a:r>
            <a:endParaRPr lang="en-US" sz="2448" dirty="0"/>
          </a:p>
          <a:p>
            <a:endParaRPr lang="en-US" sz="2448" dirty="0"/>
          </a:p>
        </p:txBody>
      </p:sp>
      <p:sp>
        <p:nvSpPr>
          <p:cNvPr id="7" name="Rectangular Callout 6"/>
          <p:cNvSpPr/>
          <p:nvPr/>
        </p:nvSpPr>
        <p:spPr>
          <a:xfrm>
            <a:off x="3766232" y="4633635"/>
            <a:ext cx="3713360" cy="581230"/>
          </a:xfrm>
          <a:prstGeom prst="wedgeRectCallout">
            <a:avLst>
              <a:gd name="adj1" fmla="val -75639"/>
              <a:gd name="adj2" fmla="val -69723"/>
            </a:avLst>
          </a:prstGeom>
          <a:solidFill>
            <a:srgbClr val="0070C0"/>
          </a:solidFill>
          <a:ln>
            <a:solidFill>
              <a:srgbClr val="FFFFFF"/>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1904" b="1" dirty="0">
                <a:solidFill>
                  <a:srgbClr val="FFFFFF"/>
                </a:solidFill>
                <a:latin typeface="News Gothic Com Thin" panose="020B0204030503020204" pitchFamily="34" charset="0"/>
                <a:ea typeface="Tahoma" panose="020B0604030504040204" pitchFamily="34" charset="0"/>
                <a:cs typeface="Tahoma" panose="020B0604030504040204" pitchFamily="34" charset="0"/>
              </a:rPr>
              <a:t>Module that </a:t>
            </a:r>
            <a:r>
              <a:rPr lang="en-US" sz="1904" b="1" dirty="0" err="1">
                <a:solidFill>
                  <a:srgbClr val="FFFFFF"/>
                </a:solidFill>
                <a:latin typeface="News Gothic Com Thin" panose="020B0204030503020204" pitchFamily="34" charset="0"/>
                <a:ea typeface="Tahoma" panose="020B0604030504040204" pitchFamily="34" charset="0"/>
                <a:cs typeface="Tahoma" panose="020B0604030504040204" pitchFamily="34" charset="0"/>
              </a:rPr>
              <a:t>demoApp</a:t>
            </a:r>
            <a:r>
              <a:rPr lang="en-US" sz="1904" b="1" dirty="0">
                <a:solidFill>
                  <a:srgbClr val="FFFFFF"/>
                </a:solidFill>
                <a:latin typeface="News Gothic Com Thin" panose="020B0204030503020204" pitchFamily="34" charset="0"/>
                <a:ea typeface="Tahoma" panose="020B0604030504040204" pitchFamily="34" charset="0"/>
                <a:cs typeface="Tahoma" panose="020B0604030504040204" pitchFamily="34" charset="0"/>
              </a:rPr>
              <a:t> depends on</a:t>
            </a:r>
          </a:p>
        </p:txBody>
      </p:sp>
      <p:sp>
        <p:nvSpPr>
          <p:cNvPr id="8" name="Title 1"/>
          <p:cNvSpPr>
            <a:spLocks noGrp="1"/>
          </p:cNvSpPr>
          <p:nvPr>
            <p:ph type="title"/>
          </p:nvPr>
        </p:nvSpPr>
        <p:spPr/>
        <p:txBody>
          <a:bodyPr/>
          <a:lstStyle/>
          <a:p>
            <a:r>
              <a:rPr lang="en-US" sz="3808" b="0" dirty="0">
                <a:latin typeface="News Gothic Com Thin" panose="020B0204030503020204" pitchFamily="34" charset="0"/>
              </a:rPr>
              <a:t>Creating a Module</a:t>
            </a:r>
          </a:p>
        </p:txBody>
      </p:sp>
    </p:spTree>
    <p:extLst>
      <p:ext uri="{BB962C8B-B14F-4D97-AF65-F5344CB8AC3E}">
        <p14:creationId xmlns:p14="http://schemas.microsoft.com/office/powerpoint/2010/main" val="2125029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97538" y="1233161"/>
            <a:ext cx="8548864" cy="4801314"/>
          </a:xfrm>
          <a:prstGeom prst="rect">
            <a:avLst/>
          </a:prstGeom>
        </p:spPr>
        <p:txBody>
          <a:bodyPr wrap="square">
            <a:spAutoFit/>
          </a:bodyPr>
          <a:lstStyle/>
          <a:p>
            <a:r>
              <a:rPr lang="en-US" sz="2040" dirty="0" err="1">
                <a:solidFill>
                  <a:srgbClr val="0000FF"/>
                </a:solidFill>
                <a:highlight>
                  <a:srgbClr val="FFFFFF"/>
                </a:highlight>
                <a:latin typeface="Consolas" panose="020B0609020204030204" pitchFamily="49" charset="0"/>
              </a:rPr>
              <a:t>var</a:t>
            </a:r>
            <a:r>
              <a:rPr lang="en-US" sz="2040" dirty="0">
                <a:solidFill>
                  <a:srgbClr val="000000"/>
                </a:solidFill>
                <a:highlight>
                  <a:srgbClr val="FFFFFF"/>
                </a:highlight>
                <a:latin typeface="Consolas" panose="020B0609020204030204" pitchFamily="49" charset="0"/>
              </a:rPr>
              <a:t> </a:t>
            </a:r>
            <a:r>
              <a:rPr lang="en-US" sz="2040" dirty="0" err="1">
                <a:solidFill>
                  <a:srgbClr val="000000"/>
                </a:solidFill>
                <a:highlight>
                  <a:srgbClr val="FFFFFF"/>
                </a:highlight>
                <a:latin typeface="Consolas" panose="020B0609020204030204" pitchFamily="49" charset="0"/>
              </a:rPr>
              <a:t>demoApp</a:t>
            </a:r>
            <a:r>
              <a:rPr lang="en-US" sz="2040" dirty="0">
                <a:solidFill>
                  <a:srgbClr val="000000"/>
                </a:solidFill>
                <a:highlight>
                  <a:srgbClr val="FFFFFF"/>
                </a:highlight>
                <a:latin typeface="Consolas" panose="020B0609020204030204" pitchFamily="49" charset="0"/>
              </a:rPr>
              <a:t> = </a:t>
            </a:r>
            <a:r>
              <a:rPr lang="en-US" sz="2040" dirty="0" err="1">
                <a:solidFill>
                  <a:srgbClr val="000000"/>
                </a:solidFill>
                <a:highlight>
                  <a:srgbClr val="FFFFFF"/>
                </a:highlight>
                <a:latin typeface="Consolas" panose="020B0609020204030204" pitchFamily="49" charset="0"/>
              </a:rPr>
              <a:t>angular.module</a:t>
            </a:r>
            <a:r>
              <a:rPr lang="en-US" sz="2040" dirty="0">
                <a:solidFill>
                  <a:srgbClr val="000000"/>
                </a:solidFill>
                <a:highlight>
                  <a:srgbClr val="FFFFFF"/>
                </a:highlight>
                <a:latin typeface="Consolas" panose="020B0609020204030204" pitchFamily="49" charset="0"/>
              </a:rPr>
              <a:t>(</a:t>
            </a:r>
            <a:r>
              <a:rPr lang="en-US" sz="2040" dirty="0">
                <a:solidFill>
                  <a:srgbClr val="A31515"/>
                </a:solidFill>
                <a:highlight>
                  <a:srgbClr val="FFFFFF"/>
                </a:highlight>
                <a:latin typeface="Consolas" panose="020B0609020204030204" pitchFamily="49" charset="0"/>
              </a:rPr>
              <a:t>'</a:t>
            </a:r>
            <a:r>
              <a:rPr lang="en-US" sz="2040" dirty="0" err="1">
                <a:solidFill>
                  <a:srgbClr val="A31515"/>
                </a:solidFill>
                <a:highlight>
                  <a:srgbClr val="FFFFFF"/>
                </a:highlight>
                <a:latin typeface="Consolas" panose="020B0609020204030204" pitchFamily="49" charset="0"/>
              </a:rPr>
              <a:t>demoApp</a:t>
            </a:r>
            <a:r>
              <a:rPr lang="en-US" sz="2040" dirty="0">
                <a:solidFill>
                  <a:srgbClr val="A31515"/>
                </a:solidFill>
                <a:highlight>
                  <a:srgbClr val="FFFFFF"/>
                </a:highlight>
                <a:latin typeface="Consolas" panose="020B0609020204030204" pitchFamily="49" charset="0"/>
              </a:rPr>
              <a:t>'</a:t>
            </a:r>
            <a:r>
              <a:rPr lang="en-US" sz="2040" dirty="0">
                <a:solidFill>
                  <a:srgbClr val="000000"/>
                </a:solidFill>
                <a:highlight>
                  <a:srgbClr val="FFFFFF"/>
                </a:highlight>
                <a:latin typeface="Consolas" panose="020B0609020204030204" pitchFamily="49" charset="0"/>
              </a:rPr>
              <a:t>, []);</a:t>
            </a:r>
            <a:br>
              <a:rPr lang="en-US" sz="2040" dirty="0">
                <a:solidFill>
                  <a:srgbClr val="000000"/>
                </a:solidFill>
                <a:highlight>
                  <a:srgbClr val="FFFFFF"/>
                </a:highlight>
                <a:latin typeface="Consolas" panose="020B0609020204030204" pitchFamily="49" charset="0"/>
              </a:rPr>
            </a:br>
            <a:endParaRPr lang="en-US" sz="2040" dirty="0">
              <a:solidFill>
                <a:srgbClr val="000000"/>
              </a:solidFill>
              <a:highlight>
                <a:srgbClr val="FFFFFF"/>
              </a:highlight>
              <a:latin typeface="Consolas" panose="020B0609020204030204" pitchFamily="49" charset="0"/>
            </a:endParaRPr>
          </a:p>
          <a:p>
            <a:br>
              <a:rPr lang="en-US" sz="2040" dirty="0">
                <a:solidFill>
                  <a:srgbClr val="000000"/>
                </a:solidFill>
                <a:highlight>
                  <a:srgbClr val="FFFFFF"/>
                </a:highlight>
                <a:latin typeface="Consolas" panose="020B0609020204030204" pitchFamily="49" charset="0"/>
              </a:rPr>
            </a:br>
            <a:endParaRPr lang="en-US" sz="2040" dirty="0">
              <a:solidFill>
                <a:srgbClr val="000000"/>
              </a:solidFill>
              <a:highlight>
                <a:srgbClr val="FFFFFF"/>
              </a:highlight>
              <a:latin typeface="Consolas" panose="020B0609020204030204" pitchFamily="49" charset="0"/>
            </a:endParaRPr>
          </a:p>
          <a:p>
            <a:br>
              <a:rPr lang="en-US" sz="2040" dirty="0">
                <a:solidFill>
                  <a:srgbClr val="000000"/>
                </a:solidFill>
                <a:highlight>
                  <a:srgbClr val="FFFFFF"/>
                </a:highlight>
                <a:latin typeface="Consolas" panose="020B0609020204030204" pitchFamily="49" charset="0"/>
              </a:rPr>
            </a:br>
            <a:endParaRPr lang="en-US" sz="2040" dirty="0">
              <a:solidFill>
                <a:srgbClr val="000000"/>
              </a:solidFill>
              <a:highlight>
                <a:srgbClr val="FFFFFF"/>
              </a:highlight>
              <a:latin typeface="Consolas" panose="020B0609020204030204" pitchFamily="49" charset="0"/>
            </a:endParaRPr>
          </a:p>
          <a:p>
            <a:r>
              <a:rPr lang="en-US" sz="2040" dirty="0" err="1">
                <a:solidFill>
                  <a:srgbClr val="000000"/>
                </a:solidFill>
                <a:highlight>
                  <a:srgbClr val="FFFFFF"/>
                </a:highlight>
                <a:latin typeface="Consolas" panose="020B0609020204030204" pitchFamily="49" charset="0"/>
              </a:rPr>
              <a:t>demoApp.controller</a:t>
            </a:r>
            <a:r>
              <a:rPr lang="en-US" sz="2040" dirty="0">
                <a:solidFill>
                  <a:srgbClr val="000000"/>
                </a:solidFill>
                <a:highlight>
                  <a:srgbClr val="FFFFFF"/>
                </a:highlight>
                <a:latin typeface="Consolas" panose="020B0609020204030204" pitchFamily="49" charset="0"/>
              </a:rPr>
              <a:t>(</a:t>
            </a:r>
            <a:r>
              <a:rPr lang="en-US" sz="2040" dirty="0">
                <a:solidFill>
                  <a:srgbClr val="A31515"/>
                </a:solidFill>
                <a:highlight>
                  <a:srgbClr val="FFFFFF"/>
                </a:highlight>
                <a:latin typeface="Consolas" panose="020B0609020204030204" pitchFamily="49" charset="0"/>
              </a:rPr>
              <a:t>'</a:t>
            </a:r>
            <a:r>
              <a:rPr lang="en-US" sz="2040" dirty="0" err="1">
                <a:solidFill>
                  <a:srgbClr val="A31515"/>
                </a:solidFill>
                <a:highlight>
                  <a:srgbClr val="FFFFFF"/>
                </a:highlight>
                <a:latin typeface="Consolas" panose="020B0609020204030204" pitchFamily="49" charset="0"/>
              </a:rPr>
              <a:t>SimpleController</a:t>
            </a:r>
            <a:r>
              <a:rPr lang="en-US" sz="2040" dirty="0">
                <a:solidFill>
                  <a:srgbClr val="A31515"/>
                </a:solidFill>
                <a:highlight>
                  <a:srgbClr val="FFFFFF"/>
                </a:highlight>
                <a:latin typeface="Consolas" panose="020B0609020204030204" pitchFamily="49" charset="0"/>
              </a:rPr>
              <a:t>'</a:t>
            </a:r>
            <a:r>
              <a:rPr lang="en-US" sz="2040" dirty="0">
                <a:solidFill>
                  <a:srgbClr val="000000"/>
                </a:solidFill>
                <a:highlight>
                  <a:srgbClr val="FFFFFF"/>
                </a:highlight>
                <a:latin typeface="Consolas" panose="020B0609020204030204" pitchFamily="49" charset="0"/>
              </a:rPr>
              <a:t>, </a:t>
            </a:r>
            <a:r>
              <a:rPr lang="en-US" sz="2040" dirty="0">
                <a:solidFill>
                  <a:srgbClr val="0000FF"/>
                </a:solidFill>
                <a:highlight>
                  <a:srgbClr val="FFFFFF"/>
                </a:highlight>
                <a:latin typeface="Consolas" panose="020B0609020204030204" pitchFamily="49" charset="0"/>
              </a:rPr>
              <a:t>function</a:t>
            </a:r>
            <a:r>
              <a:rPr lang="en-US" sz="2040" dirty="0">
                <a:solidFill>
                  <a:srgbClr val="000000"/>
                </a:solidFill>
                <a:highlight>
                  <a:srgbClr val="FFFFFF"/>
                </a:highlight>
                <a:latin typeface="Consolas" panose="020B0609020204030204" pitchFamily="49" charset="0"/>
              </a:rPr>
              <a:t> ($scope) {</a:t>
            </a:r>
          </a:p>
          <a:p>
            <a:r>
              <a:rPr lang="en-US" sz="2040" dirty="0">
                <a:solidFill>
                  <a:srgbClr val="000000"/>
                </a:solidFill>
                <a:highlight>
                  <a:srgbClr val="FFFFFF"/>
                </a:highlight>
                <a:latin typeface="Consolas" panose="020B0609020204030204" pitchFamily="49" charset="0"/>
              </a:rPr>
              <a:t>    $</a:t>
            </a:r>
            <a:r>
              <a:rPr lang="en-US" sz="2040" dirty="0" err="1">
                <a:solidFill>
                  <a:srgbClr val="000000"/>
                </a:solidFill>
                <a:highlight>
                  <a:srgbClr val="FFFFFF"/>
                </a:highlight>
                <a:latin typeface="Consolas" panose="020B0609020204030204" pitchFamily="49" charset="0"/>
              </a:rPr>
              <a:t>scope.customers</a:t>
            </a:r>
            <a:r>
              <a:rPr lang="en-US" sz="2040" dirty="0">
                <a:solidFill>
                  <a:srgbClr val="000000"/>
                </a:solidFill>
                <a:highlight>
                  <a:srgbClr val="FFFFFF"/>
                </a:highlight>
                <a:latin typeface="Consolas" panose="020B0609020204030204" pitchFamily="49" charset="0"/>
              </a:rPr>
              <a:t> = [</a:t>
            </a:r>
          </a:p>
          <a:p>
            <a:r>
              <a:rPr lang="en-US" sz="2040" dirty="0">
                <a:solidFill>
                  <a:srgbClr val="000000"/>
                </a:solidFill>
                <a:highlight>
                  <a:srgbClr val="FFFFFF"/>
                </a:highlight>
                <a:latin typeface="Consolas" panose="020B0609020204030204" pitchFamily="49" charset="0"/>
              </a:rPr>
              <a:t>       { name: </a:t>
            </a:r>
            <a:r>
              <a:rPr lang="en-US" sz="2040" dirty="0">
                <a:solidFill>
                  <a:srgbClr val="A31515"/>
                </a:solidFill>
                <a:highlight>
                  <a:srgbClr val="FFFFFF"/>
                </a:highlight>
                <a:latin typeface="Consolas" panose="020B0609020204030204" pitchFamily="49" charset="0"/>
              </a:rPr>
              <a:t>Raj Kiran'</a:t>
            </a:r>
            <a:r>
              <a:rPr lang="en-US" sz="2040" dirty="0">
                <a:solidFill>
                  <a:srgbClr val="000000"/>
                </a:solidFill>
                <a:highlight>
                  <a:srgbClr val="FFFFFF"/>
                </a:highlight>
                <a:latin typeface="Consolas" panose="020B0609020204030204" pitchFamily="49" charset="0"/>
              </a:rPr>
              <a:t>, city: </a:t>
            </a:r>
            <a:r>
              <a:rPr lang="en-US" sz="2040" dirty="0">
                <a:solidFill>
                  <a:srgbClr val="A31515"/>
                </a:solidFill>
                <a:highlight>
                  <a:srgbClr val="FFFFFF"/>
                </a:highlight>
                <a:latin typeface="Consolas" panose="020B0609020204030204" pitchFamily="49" charset="0"/>
              </a:rPr>
              <a:t>‘Pune'</a:t>
            </a:r>
            <a:r>
              <a:rPr lang="en-US" sz="2040" dirty="0">
                <a:solidFill>
                  <a:srgbClr val="000000"/>
                </a:solidFill>
                <a:highlight>
                  <a:srgbClr val="FFFFFF"/>
                </a:highlight>
                <a:latin typeface="Consolas" panose="020B0609020204030204" pitchFamily="49" charset="0"/>
              </a:rPr>
              <a:t> },</a:t>
            </a:r>
          </a:p>
          <a:p>
            <a:r>
              <a:rPr lang="en-US" sz="2040" dirty="0">
                <a:solidFill>
                  <a:srgbClr val="000000"/>
                </a:solidFill>
                <a:highlight>
                  <a:srgbClr val="FFFFFF"/>
                </a:highlight>
                <a:latin typeface="Consolas" panose="020B0609020204030204" pitchFamily="49" charset="0"/>
              </a:rPr>
              <a:t>       { name: </a:t>
            </a:r>
            <a:r>
              <a:rPr lang="en-US" sz="2040" dirty="0">
                <a:solidFill>
                  <a:srgbClr val="A31515"/>
                </a:solidFill>
                <a:highlight>
                  <a:srgbClr val="FFFFFF"/>
                </a:highlight>
                <a:latin typeface="Consolas" panose="020B0609020204030204" pitchFamily="49" charset="0"/>
              </a:rPr>
              <a:t>‘</a:t>
            </a:r>
            <a:r>
              <a:rPr lang="en-US" sz="2040" dirty="0" err="1">
                <a:solidFill>
                  <a:srgbClr val="A31515"/>
                </a:solidFill>
                <a:highlight>
                  <a:srgbClr val="FFFFFF"/>
                </a:highlight>
                <a:latin typeface="Consolas" panose="020B0609020204030204" pitchFamily="49" charset="0"/>
              </a:rPr>
              <a:t>Samanta</a:t>
            </a:r>
            <a:r>
              <a:rPr lang="en-US" sz="2040" dirty="0">
                <a:solidFill>
                  <a:srgbClr val="A31515"/>
                </a:solidFill>
                <a:highlight>
                  <a:srgbClr val="FFFFFF"/>
                </a:highlight>
                <a:latin typeface="Consolas" panose="020B0609020204030204" pitchFamily="49" charset="0"/>
              </a:rPr>
              <a:t> Kumar'</a:t>
            </a:r>
            <a:r>
              <a:rPr lang="en-US" sz="2040" dirty="0">
                <a:solidFill>
                  <a:srgbClr val="000000"/>
                </a:solidFill>
                <a:highlight>
                  <a:srgbClr val="FFFFFF"/>
                </a:highlight>
                <a:latin typeface="Consolas" panose="020B0609020204030204" pitchFamily="49" charset="0"/>
              </a:rPr>
              <a:t>, city: </a:t>
            </a:r>
            <a:r>
              <a:rPr lang="en-US" sz="2040" dirty="0">
                <a:solidFill>
                  <a:srgbClr val="A31515"/>
                </a:solidFill>
                <a:highlight>
                  <a:srgbClr val="FFFFFF"/>
                </a:highlight>
                <a:latin typeface="Consolas" panose="020B0609020204030204" pitchFamily="49" charset="0"/>
              </a:rPr>
              <a:t>‘Kolhapur'</a:t>
            </a:r>
            <a:r>
              <a:rPr lang="en-US" sz="2040" dirty="0">
                <a:solidFill>
                  <a:srgbClr val="000000"/>
                </a:solidFill>
                <a:highlight>
                  <a:srgbClr val="FFFFFF"/>
                </a:highlight>
                <a:latin typeface="Consolas" panose="020B0609020204030204" pitchFamily="49" charset="0"/>
              </a:rPr>
              <a:t> },</a:t>
            </a:r>
          </a:p>
          <a:p>
            <a:r>
              <a:rPr lang="en-US" sz="2040" dirty="0">
                <a:solidFill>
                  <a:srgbClr val="000000"/>
                </a:solidFill>
                <a:highlight>
                  <a:srgbClr val="FFFFFF"/>
                </a:highlight>
                <a:latin typeface="Consolas" panose="020B0609020204030204" pitchFamily="49" charset="0"/>
              </a:rPr>
              <a:t>       { name: </a:t>
            </a:r>
            <a:r>
              <a:rPr lang="en-US" sz="2040" dirty="0">
                <a:solidFill>
                  <a:srgbClr val="A31515"/>
                </a:solidFill>
                <a:highlight>
                  <a:srgbClr val="FFFFFF"/>
                </a:highlight>
                <a:latin typeface="Consolas" panose="020B0609020204030204" pitchFamily="49" charset="0"/>
              </a:rPr>
              <a:t>‘</a:t>
            </a:r>
            <a:r>
              <a:rPr lang="en-US" sz="2040" dirty="0" err="1">
                <a:solidFill>
                  <a:srgbClr val="A31515"/>
                </a:solidFill>
                <a:highlight>
                  <a:srgbClr val="FFFFFF"/>
                </a:highlight>
                <a:latin typeface="Consolas" panose="020B0609020204030204" pitchFamily="49" charset="0"/>
              </a:rPr>
              <a:t>Shrirang</a:t>
            </a:r>
            <a:r>
              <a:rPr lang="en-US" sz="2040" dirty="0">
                <a:solidFill>
                  <a:srgbClr val="A31515"/>
                </a:solidFill>
                <a:highlight>
                  <a:srgbClr val="FFFFFF"/>
                </a:highlight>
                <a:latin typeface="Consolas" panose="020B0609020204030204" pitchFamily="49" charset="0"/>
              </a:rPr>
              <a:t> Jadhav'</a:t>
            </a:r>
            <a:r>
              <a:rPr lang="en-US" sz="2040" dirty="0">
                <a:solidFill>
                  <a:srgbClr val="000000"/>
                </a:solidFill>
                <a:highlight>
                  <a:srgbClr val="FFFFFF"/>
                </a:highlight>
                <a:latin typeface="Consolas" panose="020B0609020204030204" pitchFamily="49" charset="0"/>
              </a:rPr>
              <a:t>, city: </a:t>
            </a:r>
            <a:r>
              <a:rPr lang="en-US" sz="2040" dirty="0">
                <a:solidFill>
                  <a:srgbClr val="A31515"/>
                </a:solidFill>
                <a:highlight>
                  <a:srgbClr val="FFFFFF"/>
                </a:highlight>
                <a:latin typeface="Consolas" panose="020B0609020204030204" pitchFamily="49" charset="0"/>
              </a:rPr>
              <a:t>‘Delhi'</a:t>
            </a:r>
            <a:r>
              <a:rPr lang="en-US" sz="2040" dirty="0">
                <a:solidFill>
                  <a:srgbClr val="000000"/>
                </a:solidFill>
                <a:highlight>
                  <a:srgbClr val="FFFFFF"/>
                </a:highlight>
                <a:latin typeface="Consolas" panose="020B0609020204030204" pitchFamily="49" charset="0"/>
              </a:rPr>
              <a:t> },</a:t>
            </a:r>
          </a:p>
          <a:p>
            <a:r>
              <a:rPr lang="en-US" sz="2040" dirty="0">
                <a:solidFill>
                  <a:srgbClr val="000000"/>
                </a:solidFill>
                <a:highlight>
                  <a:srgbClr val="FFFFFF"/>
                </a:highlight>
                <a:latin typeface="Consolas" panose="020B0609020204030204" pitchFamily="49" charset="0"/>
              </a:rPr>
              <a:t>       { name: </a:t>
            </a:r>
            <a:r>
              <a:rPr lang="en-US" sz="2040" dirty="0">
                <a:solidFill>
                  <a:srgbClr val="A31515"/>
                </a:solidFill>
                <a:highlight>
                  <a:srgbClr val="FFFFFF"/>
                </a:highlight>
                <a:latin typeface="Consolas" panose="020B0609020204030204" pitchFamily="49" charset="0"/>
              </a:rPr>
              <a:t>'Tushar Patil'</a:t>
            </a:r>
            <a:r>
              <a:rPr lang="en-US" sz="2040" dirty="0">
                <a:solidFill>
                  <a:srgbClr val="000000"/>
                </a:solidFill>
                <a:highlight>
                  <a:srgbClr val="FFFFFF"/>
                </a:highlight>
                <a:latin typeface="Consolas" panose="020B0609020204030204" pitchFamily="49" charset="0"/>
              </a:rPr>
              <a:t>, city: </a:t>
            </a:r>
            <a:r>
              <a:rPr lang="en-US" sz="2040" dirty="0">
                <a:solidFill>
                  <a:srgbClr val="A31515"/>
                </a:solidFill>
                <a:highlight>
                  <a:srgbClr val="FFFFFF"/>
                </a:highlight>
                <a:latin typeface="Consolas" panose="020B0609020204030204" pitchFamily="49" charset="0"/>
              </a:rPr>
              <a:t>‘Nashik'</a:t>
            </a:r>
            <a:r>
              <a:rPr lang="en-US" sz="2040" dirty="0">
                <a:solidFill>
                  <a:srgbClr val="000000"/>
                </a:solidFill>
                <a:highlight>
                  <a:srgbClr val="FFFFFF"/>
                </a:highlight>
                <a:latin typeface="Consolas" panose="020B0609020204030204" pitchFamily="49" charset="0"/>
              </a:rPr>
              <a:t> }</a:t>
            </a:r>
          </a:p>
          <a:p>
            <a:r>
              <a:rPr lang="en-US" sz="2040" dirty="0">
                <a:solidFill>
                  <a:srgbClr val="000000"/>
                </a:solidFill>
                <a:highlight>
                  <a:srgbClr val="FFFFFF"/>
                </a:highlight>
                <a:latin typeface="Consolas" panose="020B0609020204030204" pitchFamily="49" charset="0"/>
              </a:rPr>
              <a:t>    ];</a:t>
            </a:r>
          </a:p>
          <a:p>
            <a:endParaRPr lang="en-US" sz="2040" dirty="0">
              <a:solidFill>
                <a:srgbClr val="000000"/>
              </a:solidFill>
              <a:highlight>
                <a:srgbClr val="FFFFFF"/>
              </a:highlight>
              <a:latin typeface="Consolas" panose="020B0609020204030204" pitchFamily="49" charset="0"/>
            </a:endParaRPr>
          </a:p>
          <a:p>
            <a:r>
              <a:rPr lang="en-US" sz="2040" dirty="0">
                <a:solidFill>
                  <a:srgbClr val="000000"/>
                </a:solidFill>
                <a:highlight>
                  <a:srgbClr val="FFFFFF"/>
                </a:highlight>
                <a:latin typeface="Consolas" panose="020B0609020204030204" pitchFamily="49" charset="0"/>
              </a:rPr>
              <a:t>});</a:t>
            </a:r>
            <a:endParaRPr lang="en-US" sz="2040" dirty="0">
              <a:solidFill>
                <a:srgbClr val="0000FF"/>
              </a:solidFill>
              <a:highlight>
                <a:srgbClr val="FFFFFF"/>
              </a:highlight>
              <a:latin typeface="Consolas" panose="020B0609020204030204" pitchFamily="49" charset="0"/>
            </a:endParaRPr>
          </a:p>
        </p:txBody>
      </p:sp>
      <p:sp>
        <p:nvSpPr>
          <p:cNvPr id="6" name="Rectangular Callout 5"/>
          <p:cNvSpPr/>
          <p:nvPr/>
        </p:nvSpPr>
        <p:spPr>
          <a:xfrm>
            <a:off x="6215441" y="1777178"/>
            <a:ext cx="2253791" cy="621737"/>
          </a:xfrm>
          <a:prstGeom prst="wedgeRectCallout">
            <a:avLst>
              <a:gd name="adj1" fmla="val -73228"/>
              <a:gd name="adj2" fmla="val -67723"/>
            </a:avLst>
          </a:prstGeom>
          <a:solidFill>
            <a:srgbClr val="0070C0"/>
          </a:solidFill>
          <a:ln>
            <a:solidFill>
              <a:srgbClr val="FFFFFF"/>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1904" b="1" dirty="0">
                <a:solidFill>
                  <a:srgbClr val="FFFFFF"/>
                </a:solidFill>
                <a:latin typeface="News Gothic Com Thin" panose="020B0204030503020204" pitchFamily="34" charset="0"/>
                <a:ea typeface="Tahoma" panose="020B0604030504040204" pitchFamily="34" charset="0"/>
                <a:cs typeface="Tahoma" panose="020B0604030504040204" pitchFamily="34" charset="0"/>
              </a:rPr>
              <a:t>Define a Module</a:t>
            </a:r>
          </a:p>
        </p:txBody>
      </p:sp>
      <p:sp>
        <p:nvSpPr>
          <p:cNvPr id="7" name="Rectangular Callout 6"/>
          <p:cNvSpPr/>
          <p:nvPr/>
        </p:nvSpPr>
        <p:spPr>
          <a:xfrm>
            <a:off x="2096443" y="2305232"/>
            <a:ext cx="2253791" cy="621737"/>
          </a:xfrm>
          <a:prstGeom prst="wedgeRectCallout">
            <a:avLst>
              <a:gd name="adj1" fmla="val 36972"/>
              <a:gd name="adj2" fmla="val 76838"/>
            </a:avLst>
          </a:prstGeom>
          <a:solidFill>
            <a:srgbClr val="0070C0"/>
          </a:solidFill>
          <a:ln>
            <a:solidFill>
              <a:srgbClr val="FFFFFF"/>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1904" b="1" dirty="0">
                <a:solidFill>
                  <a:srgbClr val="FFFFFF"/>
                </a:solidFill>
                <a:latin typeface="News Gothic Com Thin" panose="020B0204030503020204" pitchFamily="34" charset="0"/>
                <a:ea typeface="Tahoma" panose="020B0604030504040204" pitchFamily="34" charset="0"/>
                <a:cs typeface="Tahoma" panose="020B0604030504040204" pitchFamily="34" charset="0"/>
              </a:rPr>
              <a:t>Define a Controller</a:t>
            </a:r>
          </a:p>
        </p:txBody>
      </p:sp>
      <p:sp>
        <p:nvSpPr>
          <p:cNvPr id="8" name="Title 1"/>
          <p:cNvSpPr>
            <a:spLocks noGrp="1"/>
          </p:cNvSpPr>
          <p:nvPr>
            <p:ph type="title"/>
          </p:nvPr>
        </p:nvSpPr>
        <p:spPr/>
        <p:txBody>
          <a:bodyPr/>
          <a:lstStyle/>
          <a:p>
            <a:r>
              <a:rPr lang="en-US" sz="3808" b="0" dirty="0">
                <a:latin typeface="News Gothic Com Thin" panose="020B0204030503020204" pitchFamily="34" charset="0"/>
              </a:rPr>
              <a:t>Creating a Controller in a Module</a:t>
            </a:r>
          </a:p>
        </p:txBody>
      </p:sp>
    </p:spTree>
    <p:extLst>
      <p:ext uri="{BB962C8B-B14F-4D97-AF65-F5344CB8AC3E}">
        <p14:creationId xmlns:p14="http://schemas.microsoft.com/office/powerpoint/2010/main" val="959887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News Gothic Com Thin" panose="020B0204030503020204" pitchFamily="34" charset="0"/>
              </a:rPr>
              <a:t>The Role of Routes</a:t>
            </a:r>
          </a:p>
        </p:txBody>
      </p:sp>
      <p:grpSp>
        <p:nvGrpSpPr>
          <p:cNvPr id="4" name="WebBrowser"/>
          <p:cNvGrpSpPr/>
          <p:nvPr>
            <p:custDataLst>
              <p:custData r:id="rId1"/>
            </p:custDataLst>
          </p:nvPr>
        </p:nvGrpSpPr>
        <p:grpSpPr>
          <a:xfrm>
            <a:off x="1827230" y="1374914"/>
            <a:ext cx="8782015" cy="4618792"/>
            <a:chOff x="0" y="-38026"/>
            <a:chExt cx="9144000" cy="6896026"/>
          </a:xfrm>
        </p:grpSpPr>
        <p:sp>
          <p:nvSpPr>
            <p:cNvPr id="5" name="Background"/>
            <p:cNvSpPr/>
            <p:nvPr/>
          </p:nvSpPr>
          <p:spPr>
            <a:xfrm>
              <a:off x="0" y="0"/>
              <a:ext cx="9144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72" kern="0" dirty="0">
                <a:solidFill>
                  <a:prstClr val="white"/>
                </a:solidFill>
                <a:latin typeface="Segoe UI"/>
              </a:endParaRPr>
            </a:p>
          </p:txBody>
        </p:sp>
        <p:sp>
          <p:nvSpPr>
            <p:cNvPr id="6" name="WindowTitle"/>
            <p:cNvSpPr txBox="1"/>
            <p:nvPr/>
          </p:nvSpPr>
          <p:spPr>
            <a:xfrm>
              <a:off x="22515" y="-38026"/>
              <a:ext cx="947925" cy="351565"/>
            </a:xfrm>
            <a:prstGeom prst="rect">
              <a:avLst/>
            </a:prstGeom>
            <a:noFill/>
          </p:spPr>
          <p:txBody>
            <a:bodyPr wrap="none" lIns="93260" tIns="18652" rIns="93260" bIns="27978" rtlCol="0" anchor="ctr" anchorCtr="0">
              <a:spAutoFit/>
            </a:bodyPr>
            <a:lstStyle/>
            <a:p>
              <a:r>
                <a:rPr lang="en-US" sz="1224" dirty="0">
                  <a:solidFill>
                    <a:prstClr val="white"/>
                  </a:solidFill>
                  <a:latin typeface="Segoe UI" pitchFamily="34" charset="0"/>
                  <a:ea typeface="Segoe UI" pitchFamily="34" charset="0"/>
                  <a:cs typeface="Segoe UI" pitchFamily="34" charset="0"/>
                </a:rPr>
                <a:t>SPA Demo</a:t>
              </a:r>
            </a:p>
          </p:txBody>
        </p:sp>
        <p:grpSp>
          <p:nvGrpSpPr>
            <p:cNvPr id="7" name="Group 6"/>
            <p:cNvGrpSpPr/>
            <p:nvPr/>
          </p:nvGrpSpPr>
          <p:grpSpPr>
            <a:xfrm>
              <a:off x="81598" y="286385"/>
              <a:ext cx="320040" cy="316520"/>
              <a:chOff x="72073" y="221749"/>
              <a:chExt cx="320040" cy="316520"/>
            </a:xfrm>
          </p:grpSpPr>
          <p:sp>
            <p:nvSpPr>
              <p:cNvPr id="31" name="Oval 30"/>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72" u="sng">
                  <a:solidFill>
                    <a:prstClr val="white"/>
                  </a:solidFill>
                </a:endParaRPr>
              </a:p>
            </p:txBody>
          </p:sp>
          <p:sp>
            <p:nvSpPr>
              <p:cNvPr id="32" name="Left Arrow 31"/>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72" kern="0">
                  <a:solidFill>
                    <a:prstClr val="white"/>
                  </a:solidFill>
                  <a:latin typeface="Segoe UI"/>
                </a:endParaRPr>
              </a:p>
            </p:txBody>
          </p:sp>
        </p:grpSp>
        <p:grpSp>
          <p:nvGrpSpPr>
            <p:cNvPr id="8" name="Group 7"/>
            <p:cNvGrpSpPr/>
            <p:nvPr/>
          </p:nvGrpSpPr>
          <p:grpSpPr>
            <a:xfrm>
              <a:off x="453671" y="286384"/>
              <a:ext cx="320040" cy="316520"/>
              <a:chOff x="444146" y="221748"/>
              <a:chExt cx="320040" cy="316520"/>
            </a:xfrm>
          </p:grpSpPr>
          <p:sp>
            <p:nvSpPr>
              <p:cNvPr id="29" name="Oval 28"/>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72" u="sng">
                  <a:solidFill>
                    <a:prstClr val="white"/>
                  </a:solidFill>
                </a:endParaRPr>
              </a:p>
            </p:txBody>
          </p:sp>
          <p:sp>
            <p:nvSpPr>
              <p:cNvPr id="30" name="Right Arrow 29"/>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72" kern="0">
                  <a:solidFill>
                    <a:prstClr val="white"/>
                  </a:solidFill>
                  <a:latin typeface="Segoe UI"/>
                </a:endParaRPr>
              </a:p>
            </p:txBody>
          </p:sp>
        </p:grpSp>
        <p:grpSp>
          <p:nvGrpSpPr>
            <p:cNvPr id="9" name="Minimize - Maximize - Close"/>
            <p:cNvGrpSpPr/>
            <p:nvPr/>
          </p:nvGrpSpPr>
          <p:grpSpPr>
            <a:xfrm>
              <a:off x="8632311" y="92599"/>
              <a:ext cx="384527" cy="78032"/>
              <a:chOff x="9347642" y="131588"/>
              <a:chExt cx="384527" cy="78032"/>
            </a:xfrm>
          </p:grpSpPr>
          <p:cxnSp>
            <p:nvCxnSpPr>
              <p:cNvPr id="24" name="Line"/>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72" dirty="0">
                  <a:solidFill>
                    <a:prstClr val="white"/>
                  </a:solidFill>
                </a:endParaRPr>
              </a:p>
            </p:txBody>
          </p:sp>
          <p:sp>
            <p:nvSpPr>
              <p:cNvPr id="27" name="Line"/>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72" dirty="0">
                  <a:solidFill>
                    <a:prstClr val="white"/>
                  </a:solidFill>
                </a:endParaRPr>
              </a:p>
            </p:txBody>
          </p:sp>
          <p:sp>
            <p:nvSpPr>
              <p:cNvPr id="28" name="Line"/>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72" dirty="0">
                  <a:solidFill>
                    <a:prstClr val="white"/>
                  </a:solidFill>
                </a:endParaRPr>
              </a:p>
            </p:txBody>
          </p:sp>
        </p:grpSp>
        <p:sp>
          <p:nvSpPr>
            <p:cNvPr id="10" name="WebPageBody"/>
            <p:cNvSpPr/>
            <p:nvPr/>
          </p:nvSpPr>
          <p:spPr>
            <a:xfrm>
              <a:off x="76200" y="685159"/>
              <a:ext cx="89916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72" kern="0">
                <a:solidFill>
                  <a:prstClr val="white"/>
                </a:solidFill>
                <a:latin typeface="Segoe UI"/>
              </a:endParaRPr>
            </a:p>
          </p:txBody>
        </p:sp>
        <p:grpSp>
          <p:nvGrpSpPr>
            <p:cNvPr id="11" name="Group 10"/>
            <p:cNvGrpSpPr/>
            <p:nvPr/>
          </p:nvGrpSpPr>
          <p:grpSpPr>
            <a:xfrm>
              <a:off x="8386335" y="360579"/>
              <a:ext cx="640645" cy="183940"/>
              <a:chOff x="8303527" y="360579"/>
              <a:chExt cx="640645" cy="183940"/>
            </a:xfrm>
          </p:grpSpPr>
          <p:pic>
            <p:nvPicPr>
              <p:cNvPr id="21" name="Picture 2" descr="C:\Users\t-dantay\Documents\Placeholders\hom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923925" y="340846"/>
              <a:ext cx="7142930" cy="228600"/>
              <a:chOff x="923925" y="340846"/>
              <a:chExt cx="7142930" cy="228600"/>
            </a:xfrm>
          </p:grpSpPr>
          <p:sp>
            <p:nvSpPr>
              <p:cNvPr id="13" name="UrlBar"/>
              <p:cNvSpPr/>
              <p:nvPr/>
            </p:nvSpPr>
            <p:spPr>
              <a:xfrm>
                <a:off x="923925" y="340846"/>
                <a:ext cx="7142930"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24" kern="0" dirty="0">
                    <a:solidFill>
                      <a:prstClr val="black">
                        <a:lumMod val="75000"/>
                        <a:lumOff val="25000"/>
                      </a:prstClr>
                    </a:solidFill>
                    <a:latin typeface="Segoe UI"/>
                  </a:rPr>
                  <a:t>http://www.myspa.com</a:t>
                </a:r>
              </a:p>
            </p:txBody>
          </p:sp>
          <p:grpSp>
            <p:nvGrpSpPr>
              <p:cNvPr id="14" name="Group 13"/>
              <p:cNvGrpSpPr/>
              <p:nvPr/>
            </p:nvGrpSpPr>
            <p:grpSpPr>
              <a:xfrm>
                <a:off x="7260350" y="363706"/>
                <a:ext cx="744325" cy="182880"/>
                <a:chOff x="7260350" y="363706"/>
                <a:chExt cx="744325" cy="182880"/>
              </a:xfrm>
            </p:grpSpPr>
            <p:pic>
              <p:nvPicPr>
                <p:cNvPr id="15" name="Search" descr="C:\Users\t-dantay\Documents\Placeholders\search.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p:cNvGrpSpPr/>
                <p:nvPr/>
              </p:nvGrpSpPr>
              <p:grpSpPr>
                <a:xfrm>
                  <a:off x="7913235" y="409426"/>
                  <a:ext cx="91440" cy="91440"/>
                  <a:chOff x="4687215" y="1739180"/>
                  <a:chExt cx="91440" cy="91440"/>
                </a:xfrm>
              </p:grpSpPr>
              <p:cxnSp>
                <p:nvCxnSpPr>
                  <p:cNvPr id="19" name="Straight Connector 18"/>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9"/>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sp>
        <p:nvSpPr>
          <p:cNvPr id="33" name="Rectangle 32"/>
          <p:cNvSpPr/>
          <p:nvPr/>
        </p:nvSpPr>
        <p:spPr bwMode="auto">
          <a:xfrm>
            <a:off x="2531878" y="2003875"/>
            <a:ext cx="2040639" cy="1227678"/>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a:r>
              <a:rPr lang="en-US" sz="3672" dirty="0">
                <a:latin typeface="Tahoma" panose="020B0604030504040204" pitchFamily="34" charset="0"/>
                <a:ea typeface="Tahoma" panose="020B0604030504040204" pitchFamily="34" charset="0"/>
                <a:cs typeface="Tahoma" panose="020B0604030504040204" pitchFamily="34" charset="0"/>
              </a:rPr>
              <a:t>View1</a:t>
            </a:r>
            <a:endParaRPr lang="en-US" sz="1632" dirty="0">
              <a:latin typeface="Tahoma" panose="020B0604030504040204" pitchFamily="34" charset="0"/>
              <a:ea typeface="Tahoma" panose="020B0604030504040204" pitchFamily="34" charset="0"/>
              <a:cs typeface="Tahoma" panose="020B0604030504040204" pitchFamily="34" charset="0"/>
            </a:endParaRPr>
          </a:p>
        </p:txBody>
      </p:sp>
      <p:sp>
        <p:nvSpPr>
          <p:cNvPr id="34" name="Rectangle 33"/>
          <p:cNvSpPr/>
          <p:nvPr/>
        </p:nvSpPr>
        <p:spPr bwMode="auto">
          <a:xfrm>
            <a:off x="7671836" y="2003875"/>
            <a:ext cx="2040639" cy="1227678"/>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a:r>
              <a:rPr lang="en-US" sz="3672" dirty="0">
                <a:latin typeface="Tahoma" panose="020B0604030504040204" pitchFamily="34" charset="0"/>
                <a:ea typeface="Tahoma" panose="020B0604030504040204" pitchFamily="34" charset="0"/>
                <a:cs typeface="Tahoma" panose="020B0604030504040204" pitchFamily="34" charset="0"/>
              </a:rPr>
              <a:t>View2</a:t>
            </a:r>
            <a:endParaRPr lang="en-US" sz="1632" dirty="0">
              <a:latin typeface="Tahoma" panose="020B0604030504040204" pitchFamily="34" charset="0"/>
              <a:ea typeface="Tahoma" panose="020B0604030504040204" pitchFamily="34" charset="0"/>
              <a:cs typeface="Tahoma" panose="020B0604030504040204" pitchFamily="34" charset="0"/>
            </a:endParaRPr>
          </a:p>
        </p:txBody>
      </p:sp>
      <p:sp>
        <p:nvSpPr>
          <p:cNvPr id="35" name="Rectangle 34"/>
          <p:cNvSpPr/>
          <p:nvPr/>
        </p:nvSpPr>
        <p:spPr bwMode="auto">
          <a:xfrm>
            <a:off x="2531878" y="4503972"/>
            <a:ext cx="2040639" cy="1227678"/>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a:r>
              <a:rPr lang="en-US" sz="3672" dirty="0">
                <a:latin typeface="Tahoma" panose="020B0604030504040204" pitchFamily="34" charset="0"/>
                <a:ea typeface="Tahoma" panose="020B0604030504040204" pitchFamily="34" charset="0"/>
                <a:cs typeface="Tahoma" panose="020B0604030504040204" pitchFamily="34" charset="0"/>
              </a:rPr>
              <a:t>View4</a:t>
            </a:r>
            <a:endParaRPr lang="en-US" sz="1632" dirty="0">
              <a:latin typeface="Tahoma" panose="020B0604030504040204" pitchFamily="34" charset="0"/>
              <a:ea typeface="Tahoma" panose="020B0604030504040204" pitchFamily="34" charset="0"/>
              <a:cs typeface="Tahoma" panose="020B0604030504040204" pitchFamily="34" charset="0"/>
            </a:endParaRPr>
          </a:p>
        </p:txBody>
      </p:sp>
      <p:sp>
        <p:nvSpPr>
          <p:cNvPr id="36" name="Rectangle 35"/>
          <p:cNvSpPr/>
          <p:nvPr/>
        </p:nvSpPr>
        <p:spPr bwMode="auto">
          <a:xfrm>
            <a:off x="7677814" y="4503972"/>
            <a:ext cx="2040639" cy="1227678"/>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a:r>
              <a:rPr lang="en-US" sz="3672" dirty="0">
                <a:latin typeface="Tahoma" panose="020B0604030504040204" pitchFamily="34" charset="0"/>
                <a:ea typeface="Tahoma" panose="020B0604030504040204" pitchFamily="34" charset="0"/>
                <a:cs typeface="Tahoma" panose="020B0604030504040204" pitchFamily="34" charset="0"/>
              </a:rPr>
              <a:t>View3</a:t>
            </a:r>
            <a:endParaRPr lang="en-US" sz="1632" dirty="0">
              <a:latin typeface="Tahoma" panose="020B0604030504040204" pitchFamily="34" charset="0"/>
              <a:ea typeface="Tahoma" panose="020B0604030504040204" pitchFamily="34" charset="0"/>
              <a:cs typeface="Tahoma" panose="020B0604030504040204" pitchFamily="34" charset="0"/>
            </a:endParaRPr>
          </a:p>
        </p:txBody>
      </p:sp>
      <p:cxnSp>
        <p:nvCxnSpPr>
          <p:cNvPr id="40" name="Straight Arrow Connector 39"/>
          <p:cNvCxnSpPr/>
          <p:nvPr/>
        </p:nvCxnSpPr>
        <p:spPr bwMode="auto">
          <a:xfrm>
            <a:off x="5441068" y="2617714"/>
            <a:ext cx="1321188" cy="0"/>
          </a:xfrm>
          <a:prstGeom prst="straightConnector1">
            <a:avLst/>
          </a:prstGeom>
          <a:gradFill rotWithShape="1">
            <a:gsLst>
              <a:gs pos="0">
                <a:srgbClr val="A4D289"/>
              </a:gs>
              <a:gs pos="100000">
                <a:schemeClr val="bg1"/>
              </a:gs>
            </a:gsLst>
            <a:lin ang="5400000" scaled="1"/>
          </a:gradFill>
          <a:ln w="92075" cap="flat" cmpd="sng" algn="ctr">
            <a:solidFill>
              <a:schemeClr val="tx1"/>
            </a:solidFill>
            <a:prstDash val="solid"/>
            <a:round/>
            <a:headEnd type="none" w="med" len="med"/>
            <a:tailEnd type="triangle"/>
          </a:ln>
          <a:effectLst/>
        </p:spPr>
      </p:cxnSp>
      <p:cxnSp>
        <p:nvCxnSpPr>
          <p:cNvPr id="42" name="Straight Arrow Connector 41"/>
          <p:cNvCxnSpPr/>
          <p:nvPr/>
        </p:nvCxnSpPr>
        <p:spPr bwMode="auto">
          <a:xfrm>
            <a:off x="8800163" y="3386692"/>
            <a:ext cx="8101" cy="1010320"/>
          </a:xfrm>
          <a:prstGeom prst="straightConnector1">
            <a:avLst/>
          </a:prstGeom>
          <a:gradFill rotWithShape="1">
            <a:gsLst>
              <a:gs pos="0">
                <a:srgbClr val="A4D289"/>
              </a:gs>
              <a:gs pos="100000">
                <a:schemeClr val="bg1"/>
              </a:gs>
            </a:gsLst>
            <a:lin ang="5400000" scaled="1"/>
          </a:gradFill>
          <a:ln w="92075" cap="flat" cmpd="sng" algn="ctr">
            <a:solidFill>
              <a:schemeClr val="tx1"/>
            </a:solidFill>
            <a:prstDash val="solid"/>
            <a:round/>
            <a:headEnd type="none" w="med" len="med"/>
            <a:tailEnd type="triangle"/>
          </a:ln>
          <a:effectLst/>
        </p:spPr>
      </p:cxnSp>
      <p:cxnSp>
        <p:nvCxnSpPr>
          <p:cNvPr id="44" name="Straight Arrow Connector 43"/>
          <p:cNvCxnSpPr/>
          <p:nvPr/>
        </p:nvCxnSpPr>
        <p:spPr bwMode="auto">
          <a:xfrm>
            <a:off x="5444388" y="5117811"/>
            <a:ext cx="1321188" cy="0"/>
          </a:xfrm>
          <a:prstGeom prst="straightConnector1">
            <a:avLst/>
          </a:prstGeom>
          <a:gradFill rotWithShape="1">
            <a:gsLst>
              <a:gs pos="0">
                <a:srgbClr val="A4D289"/>
              </a:gs>
              <a:gs pos="100000">
                <a:schemeClr val="bg1"/>
              </a:gs>
            </a:gsLst>
            <a:lin ang="5400000" scaled="1"/>
          </a:gradFill>
          <a:ln w="92075" cap="flat" cmpd="sng" algn="ctr">
            <a:solidFill>
              <a:schemeClr val="tx1"/>
            </a:solidFill>
            <a:prstDash val="solid"/>
            <a:round/>
            <a:headEnd type="triangle" w="med" len="med"/>
            <a:tailEnd type="none"/>
          </a:ln>
          <a:effectLst/>
        </p:spPr>
      </p:cxnSp>
      <p:cxnSp>
        <p:nvCxnSpPr>
          <p:cNvPr id="45" name="Straight Arrow Connector 44"/>
          <p:cNvCxnSpPr/>
          <p:nvPr/>
        </p:nvCxnSpPr>
        <p:spPr bwMode="auto">
          <a:xfrm>
            <a:off x="3548147" y="3383727"/>
            <a:ext cx="8101" cy="1010320"/>
          </a:xfrm>
          <a:prstGeom prst="straightConnector1">
            <a:avLst/>
          </a:prstGeom>
          <a:gradFill rotWithShape="1">
            <a:gsLst>
              <a:gs pos="0">
                <a:srgbClr val="A4D289"/>
              </a:gs>
              <a:gs pos="100000">
                <a:schemeClr val="bg1"/>
              </a:gs>
            </a:gsLst>
            <a:lin ang="5400000" scaled="1"/>
          </a:gradFill>
          <a:ln w="92075" cap="flat" cmpd="sng" algn="ctr">
            <a:solidFill>
              <a:schemeClr val="tx1"/>
            </a:solidFill>
            <a:prstDash val="solid"/>
            <a:round/>
            <a:headEnd type="triangle" w="med" len="med"/>
            <a:tailEnd type="none"/>
          </a:ln>
          <a:effectLst/>
        </p:spPr>
      </p:cxnSp>
      <p:sp>
        <p:nvSpPr>
          <p:cNvPr id="3" name="TextBox 2"/>
          <p:cNvSpPr txBox="1"/>
          <p:nvPr/>
        </p:nvSpPr>
        <p:spPr bwMode="auto">
          <a:xfrm>
            <a:off x="5293910" y="1942056"/>
            <a:ext cx="1554339" cy="469039"/>
          </a:xfrm>
          <a:prstGeom prst="rect">
            <a:avLst/>
          </a:prstGeom>
          <a:noFill/>
          <a:ln w="9525">
            <a:noFill/>
            <a:miter lim="800000"/>
            <a:headEnd/>
            <a:tailEnd/>
          </a:ln>
        </p:spPr>
        <p:txBody>
          <a:bodyPr wrap="square" rtlCol="0">
            <a:spAutoFit/>
          </a:bodyPr>
          <a:lstStyle/>
          <a:p>
            <a:pPr algn="ctr"/>
            <a:r>
              <a:rPr lang="en-US" sz="2448" dirty="0">
                <a:solidFill>
                  <a:srgbClr val="002060"/>
                </a:solidFill>
                <a:latin typeface="Tahoma" panose="020B0604030504040204" pitchFamily="34" charset="0"/>
                <a:ea typeface="Tahoma" panose="020B0604030504040204" pitchFamily="34" charset="0"/>
                <a:cs typeface="Tahoma" panose="020B0604030504040204" pitchFamily="34" charset="0"/>
              </a:rPr>
              <a:t>/view2</a:t>
            </a:r>
          </a:p>
        </p:txBody>
      </p:sp>
      <p:sp>
        <p:nvSpPr>
          <p:cNvPr id="41" name="TextBox 40"/>
          <p:cNvSpPr txBox="1"/>
          <p:nvPr/>
        </p:nvSpPr>
        <p:spPr bwMode="auto">
          <a:xfrm>
            <a:off x="8831509" y="3552482"/>
            <a:ext cx="1554339" cy="469039"/>
          </a:xfrm>
          <a:prstGeom prst="rect">
            <a:avLst/>
          </a:prstGeom>
          <a:noFill/>
          <a:ln w="9525">
            <a:noFill/>
            <a:miter lim="800000"/>
            <a:headEnd/>
            <a:tailEnd/>
          </a:ln>
        </p:spPr>
        <p:txBody>
          <a:bodyPr wrap="square" rtlCol="0">
            <a:spAutoFit/>
          </a:bodyPr>
          <a:lstStyle/>
          <a:p>
            <a:pPr algn="ctr"/>
            <a:r>
              <a:rPr lang="en-US" sz="2448" dirty="0">
                <a:solidFill>
                  <a:srgbClr val="002060"/>
                </a:solidFill>
                <a:latin typeface="Tahoma" panose="020B0604030504040204" pitchFamily="34" charset="0"/>
                <a:ea typeface="Tahoma" panose="020B0604030504040204" pitchFamily="34" charset="0"/>
                <a:cs typeface="Tahoma" panose="020B0604030504040204" pitchFamily="34" charset="0"/>
              </a:rPr>
              <a:t>/view3</a:t>
            </a:r>
          </a:p>
        </p:txBody>
      </p:sp>
      <p:sp>
        <p:nvSpPr>
          <p:cNvPr id="43" name="TextBox 42"/>
          <p:cNvSpPr txBox="1"/>
          <p:nvPr/>
        </p:nvSpPr>
        <p:spPr bwMode="auto">
          <a:xfrm>
            <a:off x="5347996" y="4388712"/>
            <a:ext cx="1554339" cy="469039"/>
          </a:xfrm>
          <a:prstGeom prst="rect">
            <a:avLst/>
          </a:prstGeom>
          <a:noFill/>
          <a:ln w="9525">
            <a:noFill/>
            <a:miter lim="800000"/>
            <a:headEnd/>
            <a:tailEnd/>
          </a:ln>
        </p:spPr>
        <p:txBody>
          <a:bodyPr wrap="square" rtlCol="0">
            <a:spAutoFit/>
          </a:bodyPr>
          <a:lstStyle/>
          <a:p>
            <a:pPr algn="ctr"/>
            <a:r>
              <a:rPr lang="en-US" sz="2448" dirty="0">
                <a:solidFill>
                  <a:srgbClr val="002060"/>
                </a:solidFill>
                <a:latin typeface="Tahoma" panose="020B0604030504040204" pitchFamily="34" charset="0"/>
                <a:ea typeface="Tahoma" panose="020B0604030504040204" pitchFamily="34" charset="0"/>
                <a:cs typeface="Tahoma" panose="020B0604030504040204" pitchFamily="34" charset="0"/>
              </a:rPr>
              <a:t>/view4</a:t>
            </a:r>
          </a:p>
        </p:txBody>
      </p:sp>
      <p:sp>
        <p:nvSpPr>
          <p:cNvPr id="46" name="TextBox 45"/>
          <p:cNvSpPr txBox="1"/>
          <p:nvPr/>
        </p:nvSpPr>
        <p:spPr bwMode="auto">
          <a:xfrm>
            <a:off x="1982005" y="3715693"/>
            <a:ext cx="1554339" cy="469039"/>
          </a:xfrm>
          <a:prstGeom prst="rect">
            <a:avLst/>
          </a:prstGeom>
          <a:noFill/>
          <a:ln w="9525">
            <a:noFill/>
            <a:miter lim="800000"/>
            <a:headEnd/>
            <a:tailEnd/>
          </a:ln>
        </p:spPr>
        <p:txBody>
          <a:bodyPr wrap="square" rtlCol="0">
            <a:spAutoFit/>
          </a:bodyPr>
          <a:lstStyle/>
          <a:p>
            <a:pPr algn="ctr"/>
            <a:r>
              <a:rPr lang="en-US" sz="2448" dirty="0">
                <a:solidFill>
                  <a:srgbClr val="002060"/>
                </a:solidFill>
                <a:latin typeface="Tahoma" panose="020B0604030504040204" pitchFamily="34" charset="0"/>
                <a:ea typeface="Tahoma" panose="020B0604030504040204" pitchFamily="34" charset="0"/>
                <a:cs typeface="Tahoma" panose="020B0604030504040204" pitchFamily="34" charset="0"/>
              </a:rPr>
              <a:t>/view1</a:t>
            </a:r>
          </a:p>
        </p:txBody>
      </p:sp>
    </p:spTree>
    <p:extLst>
      <p:ext uri="{BB962C8B-B14F-4D97-AF65-F5344CB8AC3E}">
        <p14:creationId xmlns:p14="http://schemas.microsoft.com/office/powerpoint/2010/main" val="49339716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News Gothic Com Thin" panose="020B0204030503020204" pitchFamily="34" charset="0"/>
              </a:rPr>
              <a:t>Defining Routes</a:t>
            </a:r>
          </a:p>
        </p:txBody>
      </p:sp>
      <p:sp>
        <p:nvSpPr>
          <p:cNvPr id="5" name="Rectangle 4"/>
          <p:cNvSpPr/>
          <p:nvPr/>
        </p:nvSpPr>
        <p:spPr>
          <a:xfrm>
            <a:off x="661475" y="1398907"/>
            <a:ext cx="8704298" cy="4780796"/>
          </a:xfrm>
          <a:prstGeom prst="rect">
            <a:avLst/>
          </a:prstGeom>
        </p:spPr>
        <p:txBody>
          <a:bodyPr wrap="square">
            <a:spAutoFit/>
          </a:bodyPr>
          <a:lstStyle/>
          <a:p>
            <a:r>
              <a:rPr lang="en-US" sz="1904" dirty="0" err="1">
                <a:solidFill>
                  <a:srgbClr val="0000FF"/>
                </a:solidFill>
                <a:highlight>
                  <a:srgbClr val="FFFFFF"/>
                </a:highlight>
                <a:latin typeface="Consolas" panose="020B0609020204030204" pitchFamily="49" charset="0"/>
              </a:rPr>
              <a:t>var</a:t>
            </a:r>
            <a:r>
              <a:rPr lang="en-US" sz="1904" dirty="0">
                <a:solidFill>
                  <a:srgbClr val="000000"/>
                </a:solidFill>
                <a:highlight>
                  <a:srgbClr val="FFFFFF"/>
                </a:highlight>
                <a:latin typeface="Consolas" panose="020B0609020204030204" pitchFamily="49" charset="0"/>
              </a:rPr>
              <a:t> </a:t>
            </a:r>
            <a:r>
              <a:rPr lang="en-US" sz="1904" dirty="0" err="1">
                <a:solidFill>
                  <a:srgbClr val="000000"/>
                </a:solidFill>
                <a:highlight>
                  <a:srgbClr val="FFFFFF"/>
                </a:highlight>
                <a:latin typeface="Consolas" panose="020B0609020204030204" pitchFamily="49" charset="0"/>
              </a:rPr>
              <a:t>demoApp</a:t>
            </a:r>
            <a:r>
              <a:rPr lang="en-US" sz="1904" dirty="0">
                <a:solidFill>
                  <a:srgbClr val="000000"/>
                </a:solidFill>
                <a:highlight>
                  <a:srgbClr val="FFFFFF"/>
                </a:highlight>
                <a:latin typeface="Consolas" panose="020B0609020204030204" pitchFamily="49" charset="0"/>
              </a:rPr>
              <a:t> = </a:t>
            </a:r>
            <a:r>
              <a:rPr lang="en-US" sz="1904" dirty="0" err="1">
                <a:solidFill>
                  <a:srgbClr val="000000"/>
                </a:solidFill>
                <a:highlight>
                  <a:srgbClr val="FFFFFF"/>
                </a:highlight>
                <a:latin typeface="Consolas" panose="020B0609020204030204" pitchFamily="49" charset="0"/>
              </a:rPr>
              <a:t>angular.module</a:t>
            </a:r>
            <a:r>
              <a:rPr lang="en-US" sz="1904" dirty="0">
                <a:solidFill>
                  <a:srgbClr val="000000"/>
                </a:solidFill>
                <a:highlight>
                  <a:srgbClr val="FFFFFF"/>
                </a:highlight>
                <a:latin typeface="Consolas" panose="020B0609020204030204" pitchFamily="49" charset="0"/>
              </a:rPr>
              <a:t>(</a:t>
            </a:r>
            <a:r>
              <a:rPr lang="en-US" sz="1904" dirty="0">
                <a:solidFill>
                  <a:srgbClr val="A31515"/>
                </a:solidFill>
                <a:highlight>
                  <a:srgbClr val="FFFFFF"/>
                </a:highlight>
                <a:latin typeface="Consolas" panose="020B0609020204030204" pitchFamily="49" charset="0"/>
              </a:rPr>
              <a:t>'</a:t>
            </a:r>
            <a:r>
              <a:rPr lang="en-US" sz="1904" dirty="0" err="1">
                <a:solidFill>
                  <a:srgbClr val="A31515"/>
                </a:solidFill>
                <a:highlight>
                  <a:srgbClr val="FFFFFF"/>
                </a:highlight>
                <a:latin typeface="Consolas" panose="020B0609020204030204" pitchFamily="49" charset="0"/>
              </a:rPr>
              <a:t>demoApp</a:t>
            </a:r>
            <a:r>
              <a:rPr lang="en-US" sz="1904" dirty="0">
                <a:solidFill>
                  <a:srgbClr val="A31515"/>
                </a:solidFill>
                <a:highlight>
                  <a:srgbClr val="FFFFFF"/>
                </a:highlight>
                <a:latin typeface="Consolas" panose="020B0609020204030204" pitchFamily="49" charset="0"/>
              </a:rPr>
              <a:t>'</a:t>
            </a:r>
            <a:r>
              <a:rPr lang="en-US" sz="1904" dirty="0">
                <a:solidFill>
                  <a:srgbClr val="000000"/>
                </a:solidFill>
                <a:highlight>
                  <a:srgbClr val="FFFFFF"/>
                </a:highlight>
                <a:latin typeface="Consolas" panose="020B0609020204030204" pitchFamily="49" charset="0"/>
              </a:rPr>
              <a:t>, [</a:t>
            </a:r>
            <a:r>
              <a:rPr lang="en-US" sz="1904" dirty="0">
                <a:solidFill>
                  <a:srgbClr val="A31515"/>
                </a:solidFill>
                <a:highlight>
                  <a:srgbClr val="FFFFFF"/>
                </a:highlight>
                <a:latin typeface="Consolas" panose="020B0609020204030204" pitchFamily="49" charset="0"/>
              </a:rPr>
              <a:t>'</a:t>
            </a:r>
            <a:r>
              <a:rPr lang="en-US" sz="1904" dirty="0" err="1">
                <a:solidFill>
                  <a:srgbClr val="A31515"/>
                </a:solidFill>
                <a:highlight>
                  <a:srgbClr val="FFFFFF"/>
                </a:highlight>
                <a:latin typeface="Consolas" panose="020B0609020204030204" pitchFamily="49" charset="0"/>
              </a:rPr>
              <a:t>ngRoute</a:t>
            </a:r>
            <a:r>
              <a:rPr lang="en-US" sz="1904" dirty="0">
                <a:solidFill>
                  <a:srgbClr val="A31515"/>
                </a:solidFill>
                <a:highlight>
                  <a:srgbClr val="FFFFFF"/>
                </a:highlight>
                <a:latin typeface="Consolas" panose="020B0609020204030204" pitchFamily="49" charset="0"/>
              </a:rPr>
              <a:t>'</a:t>
            </a:r>
            <a:r>
              <a:rPr lang="en-US" sz="1904" dirty="0">
                <a:solidFill>
                  <a:srgbClr val="000000"/>
                </a:solidFill>
                <a:highlight>
                  <a:srgbClr val="FFFFFF"/>
                </a:highlight>
                <a:latin typeface="Consolas" panose="020B0609020204030204" pitchFamily="49" charset="0"/>
              </a:rPr>
              <a:t>]);</a:t>
            </a:r>
          </a:p>
          <a:p>
            <a:endParaRPr lang="en-US" sz="1904" dirty="0">
              <a:solidFill>
                <a:srgbClr val="000000"/>
              </a:solidFill>
              <a:highlight>
                <a:srgbClr val="FFFFFF"/>
              </a:highlight>
              <a:latin typeface="Consolas" panose="020B0609020204030204" pitchFamily="49" charset="0"/>
            </a:endParaRPr>
          </a:p>
          <a:p>
            <a:r>
              <a:rPr lang="en-US" sz="1904" dirty="0" err="1">
                <a:solidFill>
                  <a:srgbClr val="000000"/>
                </a:solidFill>
                <a:highlight>
                  <a:srgbClr val="FFFFFF"/>
                </a:highlight>
                <a:latin typeface="Consolas" panose="020B0609020204030204" pitchFamily="49" charset="0"/>
              </a:rPr>
              <a:t>demoApp.config</a:t>
            </a:r>
            <a:r>
              <a:rPr lang="en-US" sz="1904" dirty="0">
                <a:solidFill>
                  <a:srgbClr val="000000"/>
                </a:solidFill>
                <a:highlight>
                  <a:srgbClr val="FFFFFF"/>
                </a:highlight>
                <a:latin typeface="Consolas" panose="020B0609020204030204" pitchFamily="49" charset="0"/>
              </a:rPr>
              <a:t>(</a:t>
            </a:r>
            <a:r>
              <a:rPr lang="en-US" sz="1904" dirty="0">
                <a:solidFill>
                  <a:srgbClr val="0000FF"/>
                </a:solidFill>
                <a:highlight>
                  <a:srgbClr val="FFFFFF"/>
                </a:highlight>
                <a:latin typeface="Consolas" panose="020B0609020204030204" pitchFamily="49" charset="0"/>
              </a:rPr>
              <a:t>function</a:t>
            </a:r>
            <a:r>
              <a:rPr lang="en-US" sz="1904" dirty="0">
                <a:solidFill>
                  <a:srgbClr val="000000"/>
                </a:solidFill>
                <a:highlight>
                  <a:srgbClr val="FFFFFF"/>
                </a:highlight>
                <a:latin typeface="Consolas" panose="020B0609020204030204" pitchFamily="49" charset="0"/>
              </a:rPr>
              <a:t> ($</a:t>
            </a:r>
            <a:r>
              <a:rPr lang="en-US" sz="1904" dirty="0" err="1">
                <a:solidFill>
                  <a:srgbClr val="000000"/>
                </a:solidFill>
                <a:highlight>
                  <a:srgbClr val="FFFFFF"/>
                </a:highlight>
                <a:latin typeface="Consolas" panose="020B0609020204030204" pitchFamily="49" charset="0"/>
              </a:rPr>
              <a:t>routeProvider</a:t>
            </a:r>
            <a:r>
              <a:rPr lang="en-US" sz="1904" dirty="0">
                <a:solidFill>
                  <a:srgbClr val="000000"/>
                </a:solidFill>
                <a:highlight>
                  <a:srgbClr val="FFFFFF"/>
                </a:highlight>
                <a:latin typeface="Consolas" panose="020B0609020204030204" pitchFamily="49" charset="0"/>
              </a:rPr>
              <a:t>) {</a:t>
            </a:r>
          </a:p>
          <a:p>
            <a:r>
              <a:rPr lang="en-US" sz="1904" dirty="0">
                <a:solidFill>
                  <a:srgbClr val="000000"/>
                </a:solidFill>
                <a:highlight>
                  <a:srgbClr val="FFFFFF"/>
                </a:highlight>
                <a:latin typeface="Consolas" panose="020B0609020204030204" pitchFamily="49" charset="0"/>
              </a:rPr>
              <a:t>    $</a:t>
            </a:r>
            <a:r>
              <a:rPr lang="en-US" sz="1904" dirty="0" err="1">
                <a:solidFill>
                  <a:srgbClr val="000000"/>
                </a:solidFill>
                <a:highlight>
                  <a:srgbClr val="FFFFFF"/>
                </a:highlight>
                <a:latin typeface="Consolas" panose="020B0609020204030204" pitchFamily="49" charset="0"/>
              </a:rPr>
              <a:t>routeProvider</a:t>
            </a:r>
            <a:endParaRPr lang="en-US" sz="1904" dirty="0">
              <a:solidFill>
                <a:srgbClr val="000000"/>
              </a:solidFill>
              <a:highlight>
                <a:srgbClr val="FFFFFF"/>
              </a:highlight>
              <a:latin typeface="Consolas" panose="020B0609020204030204" pitchFamily="49" charset="0"/>
            </a:endParaRPr>
          </a:p>
          <a:p>
            <a:r>
              <a:rPr lang="en-US" sz="1904" dirty="0">
                <a:solidFill>
                  <a:srgbClr val="000000"/>
                </a:solidFill>
                <a:highlight>
                  <a:srgbClr val="FFFFFF"/>
                </a:highlight>
                <a:latin typeface="Consolas" panose="020B0609020204030204" pitchFamily="49" charset="0"/>
              </a:rPr>
              <a:t>        .when(</a:t>
            </a:r>
            <a:r>
              <a:rPr lang="en-US" sz="1904" dirty="0">
                <a:solidFill>
                  <a:srgbClr val="A31515"/>
                </a:solidFill>
                <a:highlight>
                  <a:srgbClr val="FFFFFF"/>
                </a:highlight>
                <a:latin typeface="Consolas" panose="020B0609020204030204" pitchFamily="49" charset="0"/>
              </a:rPr>
              <a:t>'/'</a:t>
            </a:r>
            <a:r>
              <a:rPr lang="en-US" sz="1904" dirty="0">
                <a:solidFill>
                  <a:srgbClr val="000000"/>
                </a:solidFill>
                <a:highlight>
                  <a:srgbClr val="FFFFFF"/>
                </a:highlight>
                <a:latin typeface="Consolas" panose="020B0609020204030204" pitchFamily="49" charset="0"/>
              </a:rPr>
              <a:t>,</a:t>
            </a:r>
          </a:p>
          <a:p>
            <a:r>
              <a:rPr lang="en-US" sz="1904" dirty="0">
                <a:solidFill>
                  <a:srgbClr val="000000"/>
                </a:solidFill>
                <a:highlight>
                  <a:srgbClr val="FFFFFF"/>
                </a:highlight>
                <a:latin typeface="Consolas" panose="020B0609020204030204" pitchFamily="49" charset="0"/>
              </a:rPr>
              <a:t>            {</a:t>
            </a:r>
          </a:p>
          <a:p>
            <a:r>
              <a:rPr lang="en-US" sz="1904" dirty="0">
                <a:solidFill>
                  <a:srgbClr val="000000"/>
                </a:solidFill>
                <a:highlight>
                  <a:srgbClr val="FFFFFF"/>
                </a:highlight>
                <a:latin typeface="Consolas" panose="020B0609020204030204" pitchFamily="49" charset="0"/>
              </a:rPr>
              <a:t>                controller: </a:t>
            </a:r>
            <a:r>
              <a:rPr lang="en-US" sz="1904" dirty="0">
                <a:solidFill>
                  <a:srgbClr val="A31515"/>
                </a:solidFill>
                <a:highlight>
                  <a:srgbClr val="FFFFFF"/>
                </a:highlight>
                <a:latin typeface="Consolas" panose="020B0609020204030204" pitchFamily="49" charset="0"/>
              </a:rPr>
              <a:t>'</a:t>
            </a:r>
            <a:r>
              <a:rPr lang="en-US" sz="1904" dirty="0" err="1">
                <a:solidFill>
                  <a:srgbClr val="A31515"/>
                </a:solidFill>
                <a:highlight>
                  <a:srgbClr val="FFFFFF"/>
                </a:highlight>
                <a:latin typeface="Consolas" panose="020B0609020204030204" pitchFamily="49" charset="0"/>
              </a:rPr>
              <a:t>SimpleController</a:t>
            </a:r>
            <a:r>
              <a:rPr lang="en-US" sz="1904" dirty="0">
                <a:solidFill>
                  <a:srgbClr val="A31515"/>
                </a:solidFill>
                <a:highlight>
                  <a:srgbClr val="FFFFFF"/>
                </a:highlight>
                <a:latin typeface="Consolas" panose="020B0609020204030204" pitchFamily="49" charset="0"/>
              </a:rPr>
              <a:t>'</a:t>
            </a:r>
            <a:r>
              <a:rPr lang="en-US" sz="1904" dirty="0">
                <a:solidFill>
                  <a:srgbClr val="000000"/>
                </a:solidFill>
                <a:highlight>
                  <a:srgbClr val="FFFFFF"/>
                </a:highlight>
                <a:latin typeface="Consolas" panose="020B0609020204030204" pitchFamily="49" charset="0"/>
              </a:rPr>
              <a:t>,</a:t>
            </a:r>
          </a:p>
          <a:p>
            <a:r>
              <a:rPr lang="en-US" sz="1904" dirty="0">
                <a:solidFill>
                  <a:srgbClr val="000000"/>
                </a:solidFill>
                <a:highlight>
                  <a:srgbClr val="FFFFFF"/>
                </a:highlight>
                <a:latin typeface="Consolas" panose="020B0609020204030204" pitchFamily="49" charset="0"/>
              </a:rPr>
              <a:t>                templateUrl:</a:t>
            </a:r>
            <a:r>
              <a:rPr lang="en-US" sz="1904" dirty="0">
                <a:solidFill>
                  <a:srgbClr val="A31515"/>
                </a:solidFill>
                <a:highlight>
                  <a:srgbClr val="FFFFFF"/>
                </a:highlight>
                <a:latin typeface="Consolas" panose="020B0609020204030204" pitchFamily="49" charset="0"/>
              </a:rPr>
              <a:t>'View1.html'</a:t>
            </a:r>
            <a:endParaRPr lang="en-US" sz="1904" dirty="0">
              <a:solidFill>
                <a:srgbClr val="000000"/>
              </a:solidFill>
              <a:highlight>
                <a:srgbClr val="FFFFFF"/>
              </a:highlight>
              <a:latin typeface="Consolas" panose="020B0609020204030204" pitchFamily="49" charset="0"/>
            </a:endParaRPr>
          </a:p>
          <a:p>
            <a:r>
              <a:rPr lang="en-US" sz="1904" dirty="0">
                <a:solidFill>
                  <a:srgbClr val="000000"/>
                </a:solidFill>
                <a:highlight>
                  <a:srgbClr val="FFFFFF"/>
                </a:highlight>
                <a:latin typeface="Consolas" panose="020B0609020204030204" pitchFamily="49" charset="0"/>
              </a:rPr>
              <a:t>            })</a:t>
            </a:r>
          </a:p>
          <a:p>
            <a:r>
              <a:rPr lang="en-US" sz="1904" dirty="0">
                <a:solidFill>
                  <a:srgbClr val="000000"/>
                </a:solidFill>
                <a:highlight>
                  <a:srgbClr val="FFFFFF"/>
                </a:highlight>
                <a:latin typeface="Consolas" panose="020B0609020204030204" pitchFamily="49" charset="0"/>
              </a:rPr>
              <a:t>        .when(</a:t>
            </a:r>
            <a:r>
              <a:rPr lang="en-US" sz="1904" dirty="0">
                <a:solidFill>
                  <a:srgbClr val="A31515"/>
                </a:solidFill>
                <a:highlight>
                  <a:srgbClr val="FFFFFF"/>
                </a:highlight>
                <a:latin typeface="Consolas" panose="020B0609020204030204" pitchFamily="49" charset="0"/>
              </a:rPr>
              <a:t>'/view2'</a:t>
            </a:r>
            <a:r>
              <a:rPr lang="en-US" sz="1904" dirty="0">
                <a:solidFill>
                  <a:srgbClr val="000000"/>
                </a:solidFill>
                <a:highlight>
                  <a:srgbClr val="FFFFFF"/>
                </a:highlight>
                <a:latin typeface="Consolas" panose="020B0609020204030204" pitchFamily="49" charset="0"/>
              </a:rPr>
              <a:t>,</a:t>
            </a:r>
          </a:p>
          <a:p>
            <a:r>
              <a:rPr lang="en-US" sz="1904" dirty="0">
                <a:solidFill>
                  <a:srgbClr val="000000"/>
                </a:solidFill>
                <a:highlight>
                  <a:srgbClr val="FFFFFF"/>
                </a:highlight>
                <a:latin typeface="Consolas" panose="020B0609020204030204" pitchFamily="49" charset="0"/>
              </a:rPr>
              <a:t>            {</a:t>
            </a:r>
          </a:p>
          <a:p>
            <a:r>
              <a:rPr lang="en-US" sz="1904" dirty="0">
                <a:solidFill>
                  <a:srgbClr val="000000"/>
                </a:solidFill>
                <a:highlight>
                  <a:srgbClr val="FFFFFF"/>
                </a:highlight>
                <a:latin typeface="Consolas" panose="020B0609020204030204" pitchFamily="49" charset="0"/>
              </a:rPr>
              <a:t>                controller: </a:t>
            </a:r>
            <a:r>
              <a:rPr lang="en-US" sz="1904" dirty="0">
                <a:solidFill>
                  <a:srgbClr val="A31515"/>
                </a:solidFill>
                <a:highlight>
                  <a:srgbClr val="FFFFFF"/>
                </a:highlight>
                <a:latin typeface="Consolas" panose="020B0609020204030204" pitchFamily="49" charset="0"/>
              </a:rPr>
              <a:t>'</a:t>
            </a:r>
            <a:r>
              <a:rPr lang="en-US" sz="1904" dirty="0" err="1">
                <a:solidFill>
                  <a:srgbClr val="A31515"/>
                </a:solidFill>
                <a:highlight>
                  <a:srgbClr val="FFFFFF"/>
                </a:highlight>
                <a:latin typeface="Consolas" panose="020B0609020204030204" pitchFamily="49" charset="0"/>
              </a:rPr>
              <a:t>SimpleController</a:t>
            </a:r>
            <a:r>
              <a:rPr lang="en-US" sz="1904" dirty="0">
                <a:solidFill>
                  <a:srgbClr val="A31515"/>
                </a:solidFill>
                <a:highlight>
                  <a:srgbClr val="FFFFFF"/>
                </a:highlight>
                <a:latin typeface="Consolas" panose="020B0609020204030204" pitchFamily="49" charset="0"/>
              </a:rPr>
              <a:t>'</a:t>
            </a:r>
            <a:r>
              <a:rPr lang="en-US" sz="1904" dirty="0">
                <a:solidFill>
                  <a:srgbClr val="000000"/>
                </a:solidFill>
                <a:highlight>
                  <a:srgbClr val="FFFFFF"/>
                </a:highlight>
                <a:latin typeface="Consolas" panose="020B0609020204030204" pitchFamily="49" charset="0"/>
              </a:rPr>
              <a:t>,</a:t>
            </a:r>
          </a:p>
          <a:p>
            <a:r>
              <a:rPr lang="en-US" sz="1904" dirty="0">
                <a:solidFill>
                  <a:srgbClr val="000000"/>
                </a:solidFill>
                <a:highlight>
                  <a:srgbClr val="FFFFFF"/>
                </a:highlight>
                <a:latin typeface="Consolas" panose="020B0609020204030204" pitchFamily="49" charset="0"/>
              </a:rPr>
              <a:t>                templateUrl:</a:t>
            </a:r>
            <a:r>
              <a:rPr lang="en-US" sz="1904" dirty="0">
                <a:solidFill>
                  <a:srgbClr val="A31515"/>
                </a:solidFill>
                <a:highlight>
                  <a:srgbClr val="FFFFFF"/>
                </a:highlight>
                <a:latin typeface="Consolas" panose="020B0609020204030204" pitchFamily="49" charset="0"/>
              </a:rPr>
              <a:t>'View2.html'</a:t>
            </a:r>
            <a:endParaRPr lang="en-US" sz="1904" dirty="0">
              <a:solidFill>
                <a:srgbClr val="000000"/>
              </a:solidFill>
              <a:highlight>
                <a:srgbClr val="FFFFFF"/>
              </a:highlight>
              <a:latin typeface="Consolas" panose="020B0609020204030204" pitchFamily="49" charset="0"/>
            </a:endParaRPr>
          </a:p>
          <a:p>
            <a:r>
              <a:rPr lang="en-US" sz="1904" dirty="0">
                <a:solidFill>
                  <a:srgbClr val="000000"/>
                </a:solidFill>
                <a:highlight>
                  <a:srgbClr val="FFFFFF"/>
                </a:highlight>
                <a:latin typeface="Consolas" panose="020B0609020204030204" pitchFamily="49" charset="0"/>
              </a:rPr>
              <a:t>            })</a:t>
            </a:r>
          </a:p>
          <a:p>
            <a:r>
              <a:rPr lang="en-US" sz="1904" dirty="0">
                <a:solidFill>
                  <a:srgbClr val="000000"/>
                </a:solidFill>
                <a:highlight>
                  <a:srgbClr val="FFFFFF"/>
                </a:highlight>
                <a:latin typeface="Consolas" panose="020B0609020204030204" pitchFamily="49" charset="0"/>
              </a:rPr>
              <a:t>        .otherwise({ </a:t>
            </a:r>
            <a:r>
              <a:rPr lang="en-US" sz="1904" dirty="0" err="1">
                <a:solidFill>
                  <a:srgbClr val="000000"/>
                </a:solidFill>
                <a:highlight>
                  <a:srgbClr val="FFFFFF"/>
                </a:highlight>
                <a:latin typeface="Consolas" panose="020B0609020204030204" pitchFamily="49" charset="0"/>
              </a:rPr>
              <a:t>redirectTo</a:t>
            </a:r>
            <a:r>
              <a:rPr lang="en-US" sz="1904" dirty="0">
                <a:solidFill>
                  <a:srgbClr val="000000"/>
                </a:solidFill>
                <a:highlight>
                  <a:srgbClr val="FFFFFF"/>
                </a:highlight>
                <a:latin typeface="Consolas" panose="020B0609020204030204" pitchFamily="49" charset="0"/>
              </a:rPr>
              <a:t>: </a:t>
            </a:r>
            <a:r>
              <a:rPr lang="en-US" sz="1904" dirty="0">
                <a:solidFill>
                  <a:srgbClr val="A31515"/>
                </a:solidFill>
                <a:highlight>
                  <a:srgbClr val="FFFFFF"/>
                </a:highlight>
                <a:latin typeface="Consolas" panose="020B0609020204030204" pitchFamily="49" charset="0"/>
              </a:rPr>
              <a:t>'/'</a:t>
            </a:r>
            <a:r>
              <a:rPr lang="en-US" sz="1904" dirty="0">
                <a:solidFill>
                  <a:srgbClr val="000000"/>
                </a:solidFill>
                <a:highlight>
                  <a:srgbClr val="FFFFFF"/>
                </a:highlight>
                <a:latin typeface="Consolas" panose="020B0609020204030204" pitchFamily="49" charset="0"/>
              </a:rPr>
              <a:t> });</a:t>
            </a:r>
          </a:p>
          <a:p>
            <a:r>
              <a:rPr lang="en-US" sz="1904" dirty="0">
                <a:solidFill>
                  <a:srgbClr val="000000"/>
                </a:solidFill>
                <a:highlight>
                  <a:srgbClr val="FFFFFF"/>
                </a:highlight>
                <a:latin typeface="Consolas" panose="020B0609020204030204" pitchFamily="49" charset="0"/>
              </a:rPr>
              <a:t>});</a:t>
            </a:r>
            <a:endParaRPr lang="en-US" sz="1904" dirty="0"/>
          </a:p>
        </p:txBody>
      </p:sp>
      <p:sp>
        <p:nvSpPr>
          <p:cNvPr id="6" name="Rectangular Callout 5"/>
          <p:cNvSpPr/>
          <p:nvPr/>
        </p:nvSpPr>
        <p:spPr>
          <a:xfrm>
            <a:off x="7031189" y="2110098"/>
            <a:ext cx="2253791" cy="699453"/>
          </a:xfrm>
          <a:prstGeom prst="wedgeRectCallout">
            <a:avLst>
              <a:gd name="adj1" fmla="val -92393"/>
              <a:gd name="adj2" fmla="val 62804"/>
            </a:avLst>
          </a:prstGeom>
          <a:solidFill>
            <a:srgbClr val="0070C0"/>
          </a:solidFill>
          <a:ln>
            <a:solidFill>
              <a:srgbClr val="FFFFFF"/>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1904" b="1" dirty="0">
                <a:solidFill>
                  <a:srgbClr val="FFFFFF"/>
                </a:solidFill>
                <a:latin typeface="News Gothic Com Thin" panose="020B0204030503020204" pitchFamily="34" charset="0"/>
                <a:ea typeface="Tahoma" panose="020B0604030504040204" pitchFamily="34" charset="0"/>
                <a:cs typeface="Tahoma" panose="020B0604030504040204" pitchFamily="34" charset="0"/>
              </a:rPr>
              <a:t>Define Module Routes</a:t>
            </a:r>
          </a:p>
        </p:txBody>
      </p:sp>
    </p:spTree>
    <p:extLst>
      <p:ext uri="{BB962C8B-B14F-4D97-AF65-F5344CB8AC3E}">
        <p14:creationId xmlns:p14="http://schemas.microsoft.com/office/powerpoint/2010/main" val="4186982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WebBrowser"/>
          <p:cNvGrpSpPr/>
          <p:nvPr>
            <p:custDataLst>
              <p:custData r:id="rId1"/>
            </p:custDataLst>
          </p:nvPr>
        </p:nvGrpSpPr>
        <p:grpSpPr>
          <a:xfrm>
            <a:off x="2242371" y="2370405"/>
            <a:ext cx="5887365" cy="3691516"/>
            <a:chOff x="0" y="-83633"/>
            <a:chExt cx="9144000" cy="6941633"/>
          </a:xfrm>
        </p:grpSpPr>
        <p:sp>
          <p:nvSpPr>
            <p:cNvPr id="8" name="Background"/>
            <p:cNvSpPr/>
            <p:nvPr/>
          </p:nvSpPr>
          <p:spPr>
            <a:xfrm>
              <a:off x="0" y="0"/>
              <a:ext cx="9144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72" kern="0" dirty="0">
                <a:solidFill>
                  <a:prstClr val="white"/>
                </a:solidFill>
                <a:latin typeface="Segoe UI"/>
              </a:endParaRPr>
            </a:p>
          </p:txBody>
        </p:sp>
        <p:sp>
          <p:nvSpPr>
            <p:cNvPr id="9" name="WindowTitle"/>
            <p:cNvSpPr txBox="1"/>
            <p:nvPr/>
          </p:nvSpPr>
          <p:spPr>
            <a:xfrm>
              <a:off x="22515" y="-83633"/>
              <a:ext cx="1413992" cy="442785"/>
            </a:xfrm>
            <a:prstGeom prst="rect">
              <a:avLst/>
            </a:prstGeom>
            <a:noFill/>
          </p:spPr>
          <p:txBody>
            <a:bodyPr wrap="none" lIns="93260" tIns="18652" rIns="93260" bIns="27978" rtlCol="0" anchor="ctr" anchorCtr="0">
              <a:spAutoFit/>
            </a:bodyPr>
            <a:lstStyle/>
            <a:p>
              <a:r>
                <a:rPr lang="en-US" sz="1224" dirty="0">
                  <a:solidFill>
                    <a:prstClr val="white"/>
                  </a:solidFill>
                  <a:latin typeface="Segoe UI" pitchFamily="34" charset="0"/>
                  <a:ea typeface="Segoe UI" pitchFamily="34" charset="0"/>
                  <a:cs typeface="Segoe UI" pitchFamily="34" charset="0"/>
                </a:rPr>
                <a:t>SPA Demo</a:t>
              </a:r>
            </a:p>
          </p:txBody>
        </p:sp>
        <p:grpSp>
          <p:nvGrpSpPr>
            <p:cNvPr id="10" name="Group 9"/>
            <p:cNvGrpSpPr/>
            <p:nvPr/>
          </p:nvGrpSpPr>
          <p:grpSpPr>
            <a:xfrm>
              <a:off x="81598" y="286385"/>
              <a:ext cx="320040" cy="316520"/>
              <a:chOff x="72073" y="221749"/>
              <a:chExt cx="320040" cy="316520"/>
            </a:xfrm>
          </p:grpSpPr>
          <p:sp>
            <p:nvSpPr>
              <p:cNvPr id="34" name="Oval 33"/>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72" u="sng">
                  <a:solidFill>
                    <a:prstClr val="white"/>
                  </a:solidFill>
                </a:endParaRPr>
              </a:p>
            </p:txBody>
          </p:sp>
          <p:sp>
            <p:nvSpPr>
              <p:cNvPr id="35" name="Left Arrow 34"/>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72" kern="0">
                  <a:solidFill>
                    <a:prstClr val="white"/>
                  </a:solidFill>
                  <a:latin typeface="Segoe UI"/>
                </a:endParaRPr>
              </a:p>
            </p:txBody>
          </p:sp>
        </p:grpSp>
        <p:grpSp>
          <p:nvGrpSpPr>
            <p:cNvPr id="11" name="Group 10"/>
            <p:cNvGrpSpPr/>
            <p:nvPr/>
          </p:nvGrpSpPr>
          <p:grpSpPr>
            <a:xfrm>
              <a:off x="453671" y="286384"/>
              <a:ext cx="320040" cy="316520"/>
              <a:chOff x="444146" y="221748"/>
              <a:chExt cx="320040" cy="316520"/>
            </a:xfrm>
          </p:grpSpPr>
          <p:sp>
            <p:nvSpPr>
              <p:cNvPr id="32" name="Oval 31"/>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72" u="sng">
                  <a:solidFill>
                    <a:prstClr val="white"/>
                  </a:solidFill>
                </a:endParaRPr>
              </a:p>
            </p:txBody>
          </p:sp>
          <p:sp>
            <p:nvSpPr>
              <p:cNvPr id="33" name="Right Arrow 32"/>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72" kern="0">
                  <a:solidFill>
                    <a:prstClr val="white"/>
                  </a:solidFill>
                  <a:latin typeface="Segoe UI"/>
                </a:endParaRPr>
              </a:p>
            </p:txBody>
          </p:sp>
        </p:grpSp>
        <p:grpSp>
          <p:nvGrpSpPr>
            <p:cNvPr id="12" name="Minimize - Maximize - Close"/>
            <p:cNvGrpSpPr/>
            <p:nvPr/>
          </p:nvGrpSpPr>
          <p:grpSpPr>
            <a:xfrm>
              <a:off x="8632311" y="92599"/>
              <a:ext cx="384527" cy="78032"/>
              <a:chOff x="9347642" y="131588"/>
              <a:chExt cx="384527" cy="78032"/>
            </a:xfrm>
          </p:grpSpPr>
          <p:cxnSp>
            <p:nvCxnSpPr>
              <p:cNvPr id="27" name="Line"/>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8" name="Line"/>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9" name="Line"/>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72" dirty="0">
                  <a:solidFill>
                    <a:prstClr val="white"/>
                  </a:solidFill>
                </a:endParaRPr>
              </a:p>
            </p:txBody>
          </p:sp>
          <p:sp>
            <p:nvSpPr>
              <p:cNvPr id="30" name="Line"/>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72" dirty="0">
                  <a:solidFill>
                    <a:prstClr val="white"/>
                  </a:solidFill>
                </a:endParaRPr>
              </a:p>
            </p:txBody>
          </p:sp>
          <p:sp>
            <p:nvSpPr>
              <p:cNvPr id="31" name="Line"/>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72" dirty="0">
                  <a:solidFill>
                    <a:prstClr val="white"/>
                  </a:solidFill>
                </a:endParaRPr>
              </a:p>
            </p:txBody>
          </p:sp>
        </p:grpSp>
        <p:sp>
          <p:nvSpPr>
            <p:cNvPr id="13" name="WebPageBody"/>
            <p:cNvSpPr/>
            <p:nvPr/>
          </p:nvSpPr>
          <p:spPr>
            <a:xfrm>
              <a:off x="76200" y="685159"/>
              <a:ext cx="89916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72" kern="0">
                <a:solidFill>
                  <a:prstClr val="white"/>
                </a:solidFill>
                <a:latin typeface="Segoe UI"/>
              </a:endParaRPr>
            </a:p>
          </p:txBody>
        </p:sp>
        <p:grpSp>
          <p:nvGrpSpPr>
            <p:cNvPr id="14" name="Group 13"/>
            <p:cNvGrpSpPr/>
            <p:nvPr/>
          </p:nvGrpSpPr>
          <p:grpSpPr>
            <a:xfrm>
              <a:off x="8386335" y="360579"/>
              <a:ext cx="640645" cy="183940"/>
              <a:chOff x="8303527" y="360579"/>
              <a:chExt cx="640645" cy="183940"/>
            </a:xfrm>
          </p:grpSpPr>
          <p:pic>
            <p:nvPicPr>
              <p:cNvPr id="24" name="Picture 2" descr="C:\Users\t-dantay\Documents\Placeholders\hom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t-dantay\Documents\Placeholders\setting.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C:\Users\t-dantay\Documents\Placeholders\sta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923925" y="340846"/>
              <a:ext cx="7142930" cy="228600"/>
              <a:chOff x="923925" y="340846"/>
              <a:chExt cx="7142930" cy="228600"/>
            </a:xfrm>
          </p:grpSpPr>
          <p:sp>
            <p:nvSpPr>
              <p:cNvPr id="16" name="UrlBar"/>
              <p:cNvSpPr/>
              <p:nvPr/>
            </p:nvSpPr>
            <p:spPr>
              <a:xfrm>
                <a:off x="923925" y="340846"/>
                <a:ext cx="7142930"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24" kern="0" dirty="0">
                    <a:solidFill>
                      <a:prstClr val="black">
                        <a:lumMod val="75000"/>
                        <a:lumOff val="25000"/>
                      </a:prstClr>
                    </a:solidFill>
                    <a:latin typeface="Segoe UI"/>
                  </a:rPr>
                  <a:t>http://www.myspa.com</a:t>
                </a:r>
              </a:p>
            </p:txBody>
          </p:sp>
          <p:grpSp>
            <p:nvGrpSpPr>
              <p:cNvPr id="17" name="Group 16"/>
              <p:cNvGrpSpPr/>
              <p:nvPr/>
            </p:nvGrpSpPr>
            <p:grpSpPr>
              <a:xfrm>
                <a:off x="7260350" y="363706"/>
                <a:ext cx="744325" cy="182880"/>
                <a:chOff x="7260350" y="363706"/>
                <a:chExt cx="744325" cy="182880"/>
              </a:xfrm>
            </p:grpSpPr>
            <p:pic>
              <p:nvPicPr>
                <p:cNvPr id="18" name="Search" descr="C:\Users\t-dantay\Documents\Placeholders\search.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9" name="Refresh" descr="C:\Users\t-dantay\Documents\First24\arrowrepeat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20" name="Drop Down" descr="C:\Users\t-dantay\Documents\First24\arrowsimple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X"/>
                <p:cNvGrpSpPr/>
                <p:nvPr/>
              </p:nvGrpSpPr>
              <p:grpSpPr>
                <a:xfrm>
                  <a:off x="7913235" y="409426"/>
                  <a:ext cx="91440" cy="91440"/>
                  <a:chOff x="4687215" y="1739180"/>
                  <a:chExt cx="91440" cy="91440"/>
                </a:xfrm>
              </p:grpSpPr>
              <p:cxnSp>
                <p:nvCxnSpPr>
                  <p:cNvPr id="22" name="Straight Connector 21"/>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3" name="Straight Connector 22"/>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sp>
        <p:nvSpPr>
          <p:cNvPr id="2" name="Title 1"/>
          <p:cNvSpPr>
            <a:spLocks noGrp="1"/>
          </p:cNvSpPr>
          <p:nvPr>
            <p:ph type="title"/>
          </p:nvPr>
        </p:nvSpPr>
        <p:spPr/>
        <p:txBody>
          <a:bodyPr/>
          <a:lstStyle/>
          <a:p>
            <a:r>
              <a:rPr lang="en-US" b="0" dirty="0">
                <a:latin typeface="News Gothic Com Thin" panose="020B0204030503020204" pitchFamily="34" charset="0"/>
              </a:rPr>
              <a:t>Where do Views Go in a Page?</a:t>
            </a:r>
          </a:p>
        </p:txBody>
      </p:sp>
      <p:sp>
        <p:nvSpPr>
          <p:cNvPr id="3" name="Text Placeholder 2"/>
          <p:cNvSpPr>
            <a:spLocks noGrp="1"/>
          </p:cNvSpPr>
          <p:nvPr>
            <p:ph type="body" idx="1"/>
          </p:nvPr>
        </p:nvSpPr>
        <p:spPr>
          <a:xfrm>
            <a:off x="715424" y="1234906"/>
            <a:ext cx="10592994" cy="1088888"/>
          </a:xfrm>
        </p:spPr>
        <p:txBody>
          <a:bodyPr/>
          <a:lstStyle/>
          <a:p>
            <a:pPr marL="0" indent="0">
              <a:buNone/>
            </a:pPr>
            <a:r>
              <a:rPr lang="en-US" sz="3264" b="0" dirty="0">
                <a:latin typeface="News Gothic Com Thin" panose="020B0204030503020204" pitchFamily="34" charset="0"/>
              </a:rPr>
              <a:t>Dynamically loaded views are injected into the shell page as a module loads:</a:t>
            </a:r>
          </a:p>
        </p:txBody>
      </p:sp>
      <p:sp>
        <p:nvSpPr>
          <p:cNvPr id="4" name="Rectangle 3"/>
          <p:cNvSpPr/>
          <p:nvPr/>
        </p:nvSpPr>
        <p:spPr>
          <a:xfrm>
            <a:off x="3181487" y="3210525"/>
            <a:ext cx="4022255" cy="531812"/>
          </a:xfrm>
          <a:prstGeom prst="rect">
            <a:avLst/>
          </a:prstGeom>
        </p:spPr>
        <p:txBody>
          <a:bodyPr wrap="none">
            <a:spAutoFit/>
          </a:bodyPr>
          <a:lstStyle/>
          <a:p>
            <a:r>
              <a:rPr lang="en-US" sz="2856" dirty="0">
                <a:solidFill>
                  <a:srgbClr val="0000FF"/>
                </a:solidFill>
                <a:highlight>
                  <a:srgbClr val="FFFFFF"/>
                </a:highlight>
                <a:latin typeface="Consolas" panose="020B0609020204030204" pitchFamily="49" charset="0"/>
              </a:rPr>
              <a:t>&lt;</a:t>
            </a:r>
            <a:r>
              <a:rPr lang="en-US" sz="2856" dirty="0">
                <a:solidFill>
                  <a:srgbClr val="800000"/>
                </a:solidFill>
                <a:highlight>
                  <a:srgbClr val="FFFFFF"/>
                </a:highlight>
                <a:latin typeface="Consolas" panose="020B0609020204030204" pitchFamily="49" charset="0"/>
              </a:rPr>
              <a:t>div</a:t>
            </a:r>
            <a:r>
              <a:rPr lang="en-US" sz="2856" dirty="0">
                <a:solidFill>
                  <a:srgbClr val="000000"/>
                </a:solidFill>
                <a:highlight>
                  <a:srgbClr val="FFFFFF"/>
                </a:highlight>
                <a:latin typeface="Consolas" panose="020B0609020204030204" pitchFamily="49" charset="0"/>
              </a:rPr>
              <a:t> </a:t>
            </a:r>
            <a:r>
              <a:rPr lang="en-US" sz="2856" dirty="0" err="1">
                <a:solidFill>
                  <a:srgbClr val="FF0000"/>
                </a:solidFill>
                <a:highlight>
                  <a:srgbClr val="FFFFFF"/>
                </a:highlight>
                <a:latin typeface="Consolas" panose="020B0609020204030204" pitchFamily="49" charset="0"/>
              </a:rPr>
              <a:t>ng</a:t>
            </a:r>
            <a:r>
              <a:rPr lang="en-US" sz="2856" dirty="0">
                <a:solidFill>
                  <a:srgbClr val="FF0000"/>
                </a:solidFill>
                <a:highlight>
                  <a:srgbClr val="FFFFFF"/>
                </a:highlight>
                <a:latin typeface="Consolas" panose="020B0609020204030204" pitchFamily="49" charset="0"/>
              </a:rPr>
              <a:t>-view</a:t>
            </a:r>
            <a:r>
              <a:rPr lang="en-US" sz="2856" dirty="0">
                <a:solidFill>
                  <a:srgbClr val="0000FF"/>
                </a:solidFill>
                <a:highlight>
                  <a:srgbClr val="FFFFFF"/>
                </a:highlight>
                <a:latin typeface="Consolas" panose="020B0609020204030204" pitchFamily="49" charset="0"/>
              </a:rPr>
              <a:t>&gt;&lt;/</a:t>
            </a:r>
            <a:r>
              <a:rPr lang="en-US" sz="2856" dirty="0">
                <a:solidFill>
                  <a:srgbClr val="800000"/>
                </a:solidFill>
                <a:highlight>
                  <a:srgbClr val="FFFFFF"/>
                </a:highlight>
                <a:latin typeface="Consolas" panose="020B0609020204030204" pitchFamily="49" charset="0"/>
              </a:rPr>
              <a:t>div</a:t>
            </a:r>
            <a:r>
              <a:rPr lang="en-US" sz="2856" dirty="0">
                <a:solidFill>
                  <a:srgbClr val="0000FF"/>
                </a:solidFill>
                <a:highlight>
                  <a:srgbClr val="FFFFFF"/>
                </a:highlight>
                <a:latin typeface="Consolas" panose="020B0609020204030204" pitchFamily="49" charset="0"/>
              </a:rPr>
              <a:t>&gt;</a:t>
            </a:r>
            <a:endParaRPr lang="en-US" sz="2856" dirty="0"/>
          </a:p>
        </p:txBody>
      </p:sp>
      <p:sp>
        <p:nvSpPr>
          <p:cNvPr id="5" name="Rectangle 4"/>
          <p:cNvSpPr/>
          <p:nvPr/>
        </p:nvSpPr>
        <p:spPr>
          <a:xfrm>
            <a:off x="3181487" y="5109398"/>
            <a:ext cx="4022255" cy="531812"/>
          </a:xfrm>
          <a:prstGeom prst="rect">
            <a:avLst/>
          </a:prstGeom>
        </p:spPr>
        <p:txBody>
          <a:bodyPr wrap="none">
            <a:spAutoFit/>
          </a:bodyPr>
          <a:lstStyle/>
          <a:p>
            <a:r>
              <a:rPr lang="en-US" sz="2856" dirty="0">
                <a:solidFill>
                  <a:srgbClr val="0000FF"/>
                </a:solidFill>
                <a:highlight>
                  <a:srgbClr val="FFFFFF"/>
                </a:highlight>
                <a:latin typeface="Consolas" panose="020B0609020204030204" pitchFamily="49" charset="0"/>
              </a:rPr>
              <a:t>&lt;</a:t>
            </a:r>
            <a:r>
              <a:rPr lang="en-US" sz="2856" dirty="0" err="1">
                <a:solidFill>
                  <a:srgbClr val="800000"/>
                </a:solidFill>
                <a:highlight>
                  <a:srgbClr val="FFFFFF"/>
                </a:highlight>
                <a:latin typeface="Consolas" panose="020B0609020204030204" pitchFamily="49" charset="0"/>
              </a:rPr>
              <a:t>ng</a:t>
            </a:r>
            <a:r>
              <a:rPr lang="en-US" sz="2856" dirty="0">
                <a:solidFill>
                  <a:srgbClr val="800000"/>
                </a:solidFill>
                <a:highlight>
                  <a:srgbClr val="FFFFFF"/>
                </a:highlight>
                <a:latin typeface="Consolas" panose="020B0609020204030204" pitchFamily="49" charset="0"/>
              </a:rPr>
              <a:t>-view</a:t>
            </a:r>
            <a:r>
              <a:rPr lang="en-US" sz="2856" dirty="0">
                <a:solidFill>
                  <a:srgbClr val="0000FF"/>
                </a:solidFill>
                <a:highlight>
                  <a:srgbClr val="FFFFFF"/>
                </a:highlight>
                <a:latin typeface="Consolas" panose="020B0609020204030204" pitchFamily="49" charset="0"/>
              </a:rPr>
              <a:t>&gt;&lt;/</a:t>
            </a:r>
            <a:r>
              <a:rPr lang="en-US" sz="2856" dirty="0" err="1">
                <a:solidFill>
                  <a:srgbClr val="800000"/>
                </a:solidFill>
                <a:highlight>
                  <a:srgbClr val="FFFFFF"/>
                </a:highlight>
                <a:latin typeface="Consolas" panose="020B0609020204030204" pitchFamily="49" charset="0"/>
              </a:rPr>
              <a:t>ng</a:t>
            </a:r>
            <a:r>
              <a:rPr lang="en-US" sz="2856" dirty="0">
                <a:solidFill>
                  <a:srgbClr val="800000"/>
                </a:solidFill>
                <a:highlight>
                  <a:srgbClr val="FFFFFF"/>
                </a:highlight>
                <a:latin typeface="Consolas" panose="020B0609020204030204" pitchFamily="49" charset="0"/>
              </a:rPr>
              <a:t>-view</a:t>
            </a:r>
            <a:r>
              <a:rPr lang="en-US" sz="2856" dirty="0">
                <a:solidFill>
                  <a:srgbClr val="0000FF"/>
                </a:solidFill>
                <a:highlight>
                  <a:srgbClr val="FFFFFF"/>
                </a:highlight>
                <a:latin typeface="Consolas" panose="020B0609020204030204" pitchFamily="49" charset="0"/>
              </a:rPr>
              <a:t>&gt;</a:t>
            </a:r>
            <a:endParaRPr lang="en-US" sz="2856" dirty="0"/>
          </a:p>
        </p:txBody>
      </p:sp>
      <p:sp>
        <p:nvSpPr>
          <p:cNvPr id="6" name="TextBox 5"/>
          <p:cNvSpPr txBox="1"/>
          <p:nvPr/>
        </p:nvSpPr>
        <p:spPr bwMode="auto">
          <a:xfrm>
            <a:off x="4253450" y="4112724"/>
            <a:ext cx="1865207" cy="594650"/>
          </a:xfrm>
          <a:prstGeom prst="rect">
            <a:avLst/>
          </a:prstGeom>
          <a:noFill/>
          <a:ln w="9525">
            <a:noFill/>
            <a:miter lim="800000"/>
            <a:headEnd/>
            <a:tailEnd/>
          </a:ln>
        </p:spPr>
        <p:txBody>
          <a:bodyPr wrap="square" rtlCol="0">
            <a:spAutoFit/>
          </a:bodyPr>
          <a:lstStyle/>
          <a:p>
            <a:pPr algn="ctr"/>
            <a:r>
              <a:rPr lang="en-US" sz="3264" b="1" dirty="0">
                <a:latin typeface="Tahoma" panose="020B0604030504040204" pitchFamily="34" charset="0"/>
                <a:ea typeface="Tahoma" panose="020B0604030504040204" pitchFamily="34" charset="0"/>
                <a:cs typeface="Tahoma" panose="020B0604030504040204" pitchFamily="34" charset="0"/>
              </a:rPr>
              <a:t>OR</a:t>
            </a:r>
            <a:endParaRPr lang="en-US" sz="1836" b="1" dirty="0">
              <a:latin typeface="Tahoma" panose="020B0604030504040204" pitchFamily="34" charset="0"/>
              <a:ea typeface="Tahoma" panose="020B0604030504040204" pitchFamily="34" charset="0"/>
              <a:cs typeface="Tahoma" panose="020B0604030504040204" pitchFamily="34" charset="0"/>
            </a:endParaRPr>
          </a:p>
        </p:txBody>
      </p:sp>
      <p:sp>
        <p:nvSpPr>
          <p:cNvPr id="36" name="Rectangle 35"/>
          <p:cNvSpPr/>
          <p:nvPr/>
        </p:nvSpPr>
        <p:spPr bwMode="auto">
          <a:xfrm>
            <a:off x="8914536" y="3744161"/>
            <a:ext cx="1368022" cy="823022"/>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a:r>
              <a:rPr lang="en-US" sz="3672" dirty="0">
                <a:latin typeface="Tahoma" panose="020B0604030504040204" pitchFamily="34" charset="0"/>
                <a:ea typeface="Tahoma" panose="020B0604030504040204" pitchFamily="34" charset="0"/>
                <a:cs typeface="Tahoma" panose="020B0604030504040204" pitchFamily="34" charset="0"/>
              </a:rPr>
              <a:t>View1</a:t>
            </a:r>
            <a:endParaRPr lang="en-US" sz="1632"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62009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0.0033 0.05046 L -0.12969 0.00857 C -0.15625 -0.00092 -0.19601 -0.00625 -0.23733 -0.00625 C -0.28455 -0.00625 -0.32222 -0.00092 -0.34879 0.00857 L -0.47535 0.05046 " pathEditMode="relative" rAng="10800000" ptsTypes="AAAAA">
                                      <p:cBhvr>
                                        <p:cTn id="6" dur="2000" fill="hold"/>
                                        <p:tgtEl>
                                          <p:spTgt spid="36"/>
                                        </p:tgtEl>
                                        <p:attrNameLst>
                                          <p:attrName>ppt_x</p:attrName>
                                          <p:attrName>ppt_y</p:attrName>
                                        </p:attrNameLst>
                                      </p:cBhvr>
                                      <p:rCtr x="-23594" y="-28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News Gothic Com Thin" panose="020B0204030503020204" pitchFamily="34" charset="0"/>
              </a:rPr>
              <a:t>The Role of Factories</a:t>
            </a:r>
          </a:p>
        </p:txBody>
      </p:sp>
      <p:sp>
        <p:nvSpPr>
          <p:cNvPr id="3" name="Text Placeholder 2"/>
          <p:cNvSpPr>
            <a:spLocks noGrp="1"/>
          </p:cNvSpPr>
          <p:nvPr>
            <p:ph type="body" idx="1"/>
          </p:nvPr>
        </p:nvSpPr>
        <p:spPr>
          <a:xfrm>
            <a:off x="751212" y="1258007"/>
            <a:ext cx="8393430" cy="4547848"/>
          </a:xfrm>
        </p:spPr>
        <p:txBody>
          <a:bodyPr/>
          <a:lstStyle/>
          <a:p>
            <a:pPr marL="0" indent="0">
              <a:buNone/>
            </a:pPr>
            <a:r>
              <a:rPr lang="en-US" b="0" dirty="0" err="1">
                <a:solidFill>
                  <a:srgbClr val="0000FF"/>
                </a:solidFill>
                <a:highlight>
                  <a:srgbClr val="FFFFFF"/>
                </a:highlight>
                <a:latin typeface="Consolas" panose="020B0609020204030204" pitchFamily="49" charset="0"/>
              </a:rPr>
              <a:t>var</a:t>
            </a:r>
            <a:r>
              <a:rPr lang="en-US" b="0" dirty="0">
                <a:solidFill>
                  <a:srgbClr val="000000"/>
                </a:solidFill>
                <a:highlight>
                  <a:srgbClr val="FFFFFF"/>
                </a:highlight>
                <a:latin typeface="Consolas" panose="020B0609020204030204" pitchFamily="49" charset="0"/>
              </a:rPr>
              <a:t> </a:t>
            </a:r>
            <a:r>
              <a:rPr lang="en-US" b="0" dirty="0" err="1">
                <a:solidFill>
                  <a:srgbClr val="000000"/>
                </a:solidFill>
                <a:highlight>
                  <a:srgbClr val="FFFFFF"/>
                </a:highlight>
                <a:latin typeface="Consolas" panose="020B0609020204030204" pitchFamily="49" charset="0"/>
              </a:rPr>
              <a:t>demoApp</a:t>
            </a:r>
            <a:r>
              <a:rPr lang="en-US" b="0" dirty="0">
                <a:solidFill>
                  <a:srgbClr val="000000"/>
                </a:solidFill>
                <a:highlight>
                  <a:srgbClr val="FFFFFF"/>
                </a:highlight>
                <a:latin typeface="Consolas" panose="020B0609020204030204" pitchFamily="49" charset="0"/>
              </a:rPr>
              <a:t> = </a:t>
            </a:r>
            <a:r>
              <a:rPr lang="en-US" b="0" dirty="0" err="1">
                <a:solidFill>
                  <a:srgbClr val="000000"/>
                </a:solidFill>
                <a:highlight>
                  <a:srgbClr val="FFFFFF"/>
                </a:highlight>
                <a:latin typeface="Consolas" panose="020B0609020204030204" pitchFamily="49" charset="0"/>
              </a:rPr>
              <a:t>angular.module</a:t>
            </a:r>
            <a:r>
              <a:rPr lang="en-US" b="0" dirty="0">
                <a:solidFill>
                  <a:srgbClr val="000000"/>
                </a:solidFill>
                <a:highlight>
                  <a:srgbClr val="FFFFFF"/>
                </a:highlight>
                <a:latin typeface="Consolas" panose="020B0609020204030204" pitchFamily="49" charset="0"/>
              </a:rPr>
              <a:t>(</a:t>
            </a:r>
            <a:r>
              <a:rPr lang="en-US" b="0" dirty="0">
                <a:solidFill>
                  <a:srgbClr val="A31515"/>
                </a:solidFill>
                <a:highlight>
                  <a:srgbClr val="FFFFFF"/>
                </a:highlight>
                <a:latin typeface="Consolas" panose="020B0609020204030204" pitchFamily="49" charset="0"/>
              </a:rPr>
              <a:t>'</a:t>
            </a:r>
            <a:r>
              <a:rPr lang="en-US" b="0" dirty="0" err="1">
                <a:solidFill>
                  <a:srgbClr val="A31515"/>
                </a:solidFill>
                <a:highlight>
                  <a:srgbClr val="FFFFFF"/>
                </a:highlight>
                <a:latin typeface="Consolas" panose="020B0609020204030204" pitchFamily="49" charset="0"/>
              </a:rPr>
              <a:t>demoApp</a:t>
            </a:r>
            <a:r>
              <a:rPr lang="en-US" b="0" dirty="0">
                <a:solidFill>
                  <a:srgbClr val="A31515"/>
                </a:solidFill>
                <a:highlight>
                  <a:srgbClr val="FFFFFF"/>
                </a:highlight>
                <a:latin typeface="Consolas" panose="020B0609020204030204" pitchFamily="49" charset="0"/>
              </a:rPr>
              <a:t>'</a:t>
            </a:r>
            <a:r>
              <a:rPr lang="en-US" b="0" dirty="0">
                <a:solidFill>
                  <a:srgbClr val="000000"/>
                </a:solidFill>
                <a:highlight>
                  <a:srgbClr val="FFFFFF"/>
                </a:highlight>
                <a:latin typeface="Consolas" panose="020B0609020204030204" pitchFamily="49" charset="0"/>
              </a:rPr>
              <a:t>, [])</a:t>
            </a:r>
          </a:p>
          <a:p>
            <a:pPr marL="0" indent="0">
              <a:buNone/>
            </a:pPr>
            <a:r>
              <a:rPr lang="en-US" b="0" dirty="0">
                <a:solidFill>
                  <a:srgbClr val="000000"/>
                </a:solidFill>
                <a:highlight>
                  <a:srgbClr val="FFFFFF"/>
                </a:highlight>
                <a:latin typeface="Consolas" panose="020B0609020204030204" pitchFamily="49" charset="0"/>
              </a:rPr>
              <a:t> .factory(</a:t>
            </a:r>
            <a:r>
              <a:rPr lang="en-US" b="0" dirty="0">
                <a:solidFill>
                  <a:srgbClr val="A31515"/>
                </a:solidFill>
                <a:highlight>
                  <a:srgbClr val="FFFFFF"/>
                </a:highlight>
                <a:latin typeface="Consolas" panose="020B0609020204030204" pitchFamily="49" charset="0"/>
              </a:rPr>
              <a:t>'</a:t>
            </a:r>
            <a:r>
              <a:rPr lang="en-US" b="0" dirty="0" err="1">
                <a:solidFill>
                  <a:srgbClr val="A31515"/>
                </a:solidFill>
                <a:highlight>
                  <a:srgbClr val="FFFFFF"/>
                </a:highlight>
                <a:latin typeface="Consolas" panose="020B0609020204030204" pitchFamily="49" charset="0"/>
              </a:rPr>
              <a:t>simpleFactory</a:t>
            </a:r>
            <a:r>
              <a:rPr lang="en-US" b="0" dirty="0">
                <a:solidFill>
                  <a:srgbClr val="A31515"/>
                </a:solidFill>
                <a:highlight>
                  <a:srgbClr val="FFFFFF"/>
                </a:highlight>
                <a:latin typeface="Consolas" panose="020B0609020204030204" pitchFamily="49" charset="0"/>
              </a:rPr>
              <a:t>'</a:t>
            </a:r>
            <a:r>
              <a:rPr lang="en-US" b="0" dirty="0">
                <a:solidFill>
                  <a:srgbClr val="000000"/>
                </a:solidFill>
                <a:highlight>
                  <a:srgbClr val="FFFFFF"/>
                </a:highlight>
                <a:latin typeface="Consolas" panose="020B0609020204030204" pitchFamily="49" charset="0"/>
              </a:rPr>
              <a:t>, </a:t>
            </a:r>
            <a:r>
              <a:rPr lang="en-US" b="0" dirty="0">
                <a:solidFill>
                  <a:srgbClr val="0000FF"/>
                </a:solidFill>
                <a:highlight>
                  <a:srgbClr val="FFFFFF"/>
                </a:highlight>
                <a:latin typeface="Consolas" panose="020B0609020204030204" pitchFamily="49" charset="0"/>
              </a:rPr>
              <a:t>function</a:t>
            </a:r>
            <a:r>
              <a:rPr lang="en-US" b="0" dirty="0">
                <a:solidFill>
                  <a:srgbClr val="000000"/>
                </a:solidFill>
                <a:highlight>
                  <a:srgbClr val="FFFFFF"/>
                </a:highlight>
                <a:latin typeface="Consolas" panose="020B0609020204030204" pitchFamily="49" charset="0"/>
              </a:rPr>
              <a:t> () {</a:t>
            </a:r>
          </a:p>
          <a:p>
            <a:pPr marL="0" indent="0">
              <a:buNone/>
            </a:pPr>
            <a:r>
              <a:rPr lang="en-US" b="0" dirty="0">
                <a:solidFill>
                  <a:srgbClr val="000000"/>
                </a:solidFill>
                <a:highlight>
                  <a:srgbClr val="FFFFFF"/>
                </a:highlight>
                <a:latin typeface="Consolas" panose="020B0609020204030204" pitchFamily="49" charset="0"/>
              </a:rPr>
              <a:t>    </a:t>
            </a:r>
            <a:r>
              <a:rPr lang="en-US" b="0" dirty="0" err="1">
                <a:solidFill>
                  <a:srgbClr val="0000FF"/>
                </a:solidFill>
                <a:highlight>
                  <a:srgbClr val="FFFFFF"/>
                </a:highlight>
                <a:latin typeface="Consolas" panose="020B0609020204030204" pitchFamily="49" charset="0"/>
              </a:rPr>
              <a:t>var</a:t>
            </a:r>
            <a:r>
              <a:rPr lang="en-US" b="0" dirty="0">
                <a:solidFill>
                  <a:srgbClr val="000000"/>
                </a:solidFill>
                <a:highlight>
                  <a:srgbClr val="FFFFFF"/>
                </a:highlight>
                <a:latin typeface="Consolas" panose="020B0609020204030204" pitchFamily="49" charset="0"/>
              </a:rPr>
              <a:t> factory = {};</a:t>
            </a:r>
          </a:p>
          <a:p>
            <a:pPr marL="0" indent="0">
              <a:buNone/>
            </a:pPr>
            <a:r>
              <a:rPr lang="en-US" b="0" dirty="0">
                <a:solidFill>
                  <a:srgbClr val="000000"/>
                </a:solidFill>
                <a:highlight>
                  <a:srgbClr val="FFFFFF"/>
                </a:highlight>
                <a:latin typeface="Consolas" panose="020B0609020204030204" pitchFamily="49" charset="0"/>
              </a:rPr>
              <a:t>    </a:t>
            </a:r>
            <a:r>
              <a:rPr lang="en-US" b="0" dirty="0" err="1">
                <a:solidFill>
                  <a:srgbClr val="0000FF"/>
                </a:solidFill>
                <a:highlight>
                  <a:srgbClr val="FFFFFF"/>
                </a:highlight>
                <a:latin typeface="Consolas" panose="020B0609020204030204" pitchFamily="49" charset="0"/>
              </a:rPr>
              <a:t>var</a:t>
            </a:r>
            <a:r>
              <a:rPr lang="en-US" b="0" dirty="0">
                <a:solidFill>
                  <a:srgbClr val="0000FF"/>
                </a:solidFill>
                <a:highlight>
                  <a:srgbClr val="FFFFFF"/>
                </a:highlight>
                <a:latin typeface="Consolas" panose="020B0609020204030204" pitchFamily="49" charset="0"/>
              </a:rPr>
              <a:t> </a:t>
            </a:r>
            <a:r>
              <a:rPr lang="en-US" b="0" dirty="0">
                <a:solidFill>
                  <a:srgbClr val="000000"/>
                </a:solidFill>
                <a:highlight>
                  <a:srgbClr val="FFFFFF"/>
                </a:highlight>
                <a:latin typeface="Consolas" panose="020B0609020204030204" pitchFamily="49" charset="0"/>
              </a:rPr>
              <a:t>customers = [ ... ];</a:t>
            </a:r>
          </a:p>
          <a:p>
            <a:pPr marL="0" indent="0">
              <a:buNone/>
            </a:pPr>
            <a:r>
              <a:rPr lang="en-US" b="0" dirty="0">
                <a:solidFill>
                  <a:srgbClr val="000000"/>
                </a:solidFill>
                <a:highlight>
                  <a:srgbClr val="FFFFFF"/>
                </a:highlight>
                <a:latin typeface="Consolas" panose="020B0609020204030204" pitchFamily="49" charset="0"/>
              </a:rPr>
              <a:t>    </a:t>
            </a:r>
            <a:r>
              <a:rPr lang="en-US" b="0" dirty="0" err="1">
                <a:solidFill>
                  <a:srgbClr val="000000"/>
                </a:solidFill>
                <a:highlight>
                  <a:srgbClr val="FFFFFF"/>
                </a:highlight>
                <a:latin typeface="Consolas" panose="020B0609020204030204" pitchFamily="49" charset="0"/>
              </a:rPr>
              <a:t>factory.getCustomers</a:t>
            </a:r>
            <a:r>
              <a:rPr lang="en-US" b="0" dirty="0">
                <a:solidFill>
                  <a:srgbClr val="000000"/>
                </a:solidFill>
                <a:highlight>
                  <a:srgbClr val="FFFFFF"/>
                </a:highlight>
                <a:latin typeface="Consolas" panose="020B0609020204030204" pitchFamily="49" charset="0"/>
              </a:rPr>
              <a:t> = </a:t>
            </a:r>
            <a:r>
              <a:rPr lang="en-US" b="0" dirty="0">
                <a:solidFill>
                  <a:srgbClr val="0000FF"/>
                </a:solidFill>
                <a:highlight>
                  <a:srgbClr val="FFFFFF"/>
                </a:highlight>
                <a:latin typeface="Consolas" panose="020B0609020204030204" pitchFamily="49" charset="0"/>
              </a:rPr>
              <a:t>function</a:t>
            </a:r>
            <a:r>
              <a:rPr lang="en-US" b="0" dirty="0">
                <a:solidFill>
                  <a:srgbClr val="000000"/>
                </a:solidFill>
                <a:highlight>
                  <a:srgbClr val="FFFFFF"/>
                </a:highlight>
                <a:latin typeface="Consolas" panose="020B0609020204030204" pitchFamily="49" charset="0"/>
              </a:rPr>
              <a:t> () {</a:t>
            </a:r>
          </a:p>
          <a:p>
            <a:pPr marL="0" indent="0">
              <a:buNone/>
            </a:pPr>
            <a:r>
              <a:rPr lang="en-US" b="0" dirty="0">
                <a:solidFill>
                  <a:srgbClr val="0000FF"/>
                </a:solidFill>
                <a:highlight>
                  <a:srgbClr val="FFFFFF"/>
                </a:highlight>
                <a:latin typeface="Consolas" panose="020B0609020204030204" pitchFamily="49" charset="0"/>
              </a:rPr>
              <a:t>        return</a:t>
            </a:r>
            <a:r>
              <a:rPr lang="en-US" b="0" dirty="0">
                <a:solidFill>
                  <a:srgbClr val="000000"/>
                </a:solidFill>
                <a:highlight>
                  <a:srgbClr val="FFFFFF"/>
                </a:highlight>
                <a:latin typeface="Consolas" panose="020B0609020204030204" pitchFamily="49" charset="0"/>
              </a:rPr>
              <a:t> customers;</a:t>
            </a:r>
          </a:p>
          <a:p>
            <a:pPr marL="0" indent="0">
              <a:buNone/>
            </a:pPr>
            <a:r>
              <a:rPr lang="en-US" b="0" dirty="0">
                <a:solidFill>
                  <a:srgbClr val="000000"/>
                </a:solidFill>
                <a:highlight>
                  <a:srgbClr val="FFFFFF"/>
                </a:highlight>
                <a:latin typeface="Consolas" panose="020B0609020204030204" pitchFamily="49" charset="0"/>
              </a:rPr>
              <a:t>    };</a:t>
            </a:r>
          </a:p>
          <a:p>
            <a:pPr marL="0" indent="0">
              <a:buNone/>
            </a:pPr>
            <a:r>
              <a:rPr lang="en-US" b="0" dirty="0">
                <a:solidFill>
                  <a:srgbClr val="000000"/>
                </a:solidFill>
                <a:highlight>
                  <a:srgbClr val="FFFFFF"/>
                </a:highlight>
                <a:latin typeface="Consolas" panose="020B0609020204030204" pitchFamily="49" charset="0"/>
              </a:rPr>
              <a:t>    </a:t>
            </a:r>
            <a:r>
              <a:rPr lang="en-US" b="0" dirty="0">
                <a:solidFill>
                  <a:srgbClr val="0000FF"/>
                </a:solidFill>
                <a:highlight>
                  <a:srgbClr val="FFFFFF"/>
                </a:highlight>
                <a:latin typeface="Consolas" panose="020B0609020204030204" pitchFamily="49" charset="0"/>
              </a:rPr>
              <a:t>return</a:t>
            </a:r>
            <a:r>
              <a:rPr lang="en-US" b="0" dirty="0">
                <a:solidFill>
                  <a:srgbClr val="000000"/>
                </a:solidFill>
                <a:highlight>
                  <a:srgbClr val="FFFFFF"/>
                </a:highlight>
                <a:latin typeface="Consolas" panose="020B0609020204030204" pitchFamily="49" charset="0"/>
              </a:rPr>
              <a:t> factory;</a:t>
            </a:r>
          </a:p>
          <a:p>
            <a:pPr marL="0" indent="0">
              <a:buNone/>
            </a:pPr>
            <a:r>
              <a:rPr lang="en-US" b="0" dirty="0">
                <a:solidFill>
                  <a:srgbClr val="000000"/>
                </a:solidFill>
                <a:highlight>
                  <a:srgbClr val="FFFFFF"/>
                </a:highlight>
                <a:latin typeface="Consolas" panose="020B0609020204030204" pitchFamily="49" charset="0"/>
              </a:rPr>
              <a:t> })</a:t>
            </a:r>
          </a:p>
          <a:p>
            <a:pPr marL="0" indent="0">
              <a:buNone/>
            </a:pPr>
            <a:r>
              <a:rPr lang="en-US" b="0" dirty="0">
                <a:solidFill>
                  <a:srgbClr val="000000"/>
                </a:solidFill>
                <a:highlight>
                  <a:srgbClr val="FFFFFF"/>
                </a:highlight>
                <a:latin typeface="Consolas" panose="020B0609020204030204" pitchFamily="49" charset="0"/>
              </a:rPr>
              <a:t> .controller(</a:t>
            </a:r>
            <a:r>
              <a:rPr lang="en-US" b="0" dirty="0">
                <a:solidFill>
                  <a:srgbClr val="A31515"/>
                </a:solidFill>
                <a:highlight>
                  <a:srgbClr val="FFFFFF"/>
                </a:highlight>
                <a:latin typeface="Consolas" panose="020B0609020204030204" pitchFamily="49" charset="0"/>
              </a:rPr>
              <a:t>'</a:t>
            </a:r>
            <a:r>
              <a:rPr lang="en-US" b="0" dirty="0" err="1">
                <a:solidFill>
                  <a:srgbClr val="A31515"/>
                </a:solidFill>
                <a:highlight>
                  <a:srgbClr val="FFFFFF"/>
                </a:highlight>
                <a:latin typeface="Consolas" panose="020B0609020204030204" pitchFamily="49" charset="0"/>
              </a:rPr>
              <a:t>SimpleController</a:t>
            </a:r>
            <a:r>
              <a:rPr lang="en-US" b="0" dirty="0">
                <a:solidFill>
                  <a:srgbClr val="A31515"/>
                </a:solidFill>
                <a:highlight>
                  <a:srgbClr val="FFFFFF"/>
                </a:highlight>
                <a:latin typeface="Consolas" panose="020B0609020204030204" pitchFamily="49" charset="0"/>
              </a:rPr>
              <a:t>'</a:t>
            </a:r>
            <a:r>
              <a:rPr lang="en-US" b="0" dirty="0">
                <a:solidFill>
                  <a:srgbClr val="000000"/>
                </a:solidFill>
                <a:highlight>
                  <a:srgbClr val="FFFFFF"/>
                </a:highlight>
                <a:latin typeface="Consolas" panose="020B0609020204030204" pitchFamily="49" charset="0"/>
              </a:rPr>
              <a:t>, </a:t>
            </a:r>
            <a:r>
              <a:rPr lang="en-US" b="0" dirty="0">
                <a:solidFill>
                  <a:srgbClr val="0000FF"/>
                </a:solidFill>
                <a:highlight>
                  <a:srgbClr val="FFFFFF"/>
                </a:highlight>
                <a:latin typeface="Consolas" panose="020B0609020204030204" pitchFamily="49" charset="0"/>
              </a:rPr>
              <a:t>function</a:t>
            </a:r>
            <a:r>
              <a:rPr lang="en-US" b="0" dirty="0">
                <a:solidFill>
                  <a:srgbClr val="000000"/>
                </a:solidFill>
                <a:highlight>
                  <a:srgbClr val="FFFFFF"/>
                </a:highlight>
                <a:latin typeface="Consolas" panose="020B0609020204030204" pitchFamily="49" charset="0"/>
              </a:rPr>
              <a:t> ($scope, </a:t>
            </a:r>
            <a:br>
              <a:rPr lang="en-US" b="0" dirty="0">
                <a:solidFill>
                  <a:srgbClr val="000000"/>
                </a:solidFill>
                <a:highlight>
                  <a:srgbClr val="FFFFFF"/>
                </a:highlight>
                <a:latin typeface="Consolas" panose="020B0609020204030204" pitchFamily="49" charset="0"/>
              </a:rPr>
            </a:br>
            <a:r>
              <a:rPr lang="en-US" b="0" dirty="0">
                <a:solidFill>
                  <a:srgbClr val="000000"/>
                </a:solidFill>
                <a:highlight>
                  <a:srgbClr val="FFFFFF"/>
                </a:highlight>
                <a:latin typeface="Consolas" panose="020B0609020204030204" pitchFamily="49" charset="0"/>
              </a:rPr>
              <a:t>    </a:t>
            </a:r>
            <a:r>
              <a:rPr lang="en-US" b="0" dirty="0" err="1">
                <a:solidFill>
                  <a:srgbClr val="000000"/>
                </a:solidFill>
                <a:highlight>
                  <a:srgbClr val="FFFFFF"/>
                </a:highlight>
                <a:latin typeface="Consolas" panose="020B0609020204030204" pitchFamily="49" charset="0"/>
              </a:rPr>
              <a:t>simpleFactory</a:t>
            </a:r>
            <a:r>
              <a:rPr lang="en-US" b="0" dirty="0">
                <a:solidFill>
                  <a:srgbClr val="000000"/>
                </a:solidFill>
                <a:highlight>
                  <a:srgbClr val="FFFFFF"/>
                </a:highlight>
                <a:latin typeface="Consolas" panose="020B0609020204030204" pitchFamily="49" charset="0"/>
              </a:rPr>
              <a:t>) {</a:t>
            </a:r>
          </a:p>
          <a:p>
            <a:pPr marL="0" indent="0">
              <a:buNone/>
            </a:pPr>
            <a:r>
              <a:rPr lang="en-US" b="0" dirty="0">
                <a:solidFill>
                  <a:srgbClr val="000000"/>
                </a:solidFill>
                <a:highlight>
                  <a:srgbClr val="FFFFFF"/>
                </a:highlight>
                <a:latin typeface="Consolas" panose="020B0609020204030204" pitchFamily="49" charset="0"/>
              </a:rPr>
              <a:t>     $</a:t>
            </a:r>
            <a:r>
              <a:rPr lang="en-US" b="0" dirty="0" err="1">
                <a:solidFill>
                  <a:srgbClr val="000000"/>
                </a:solidFill>
                <a:highlight>
                  <a:srgbClr val="FFFFFF"/>
                </a:highlight>
                <a:latin typeface="Consolas" panose="020B0609020204030204" pitchFamily="49" charset="0"/>
              </a:rPr>
              <a:t>scope.customers</a:t>
            </a:r>
            <a:r>
              <a:rPr lang="en-US" b="0" dirty="0">
                <a:solidFill>
                  <a:srgbClr val="000000"/>
                </a:solidFill>
                <a:highlight>
                  <a:srgbClr val="FFFFFF"/>
                </a:highlight>
                <a:latin typeface="Consolas" panose="020B0609020204030204" pitchFamily="49" charset="0"/>
              </a:rPr>
              <a:t> = </a:t>
            </a:r>
            <a:r>
              <a:rPr lang="en-US" b="0" dirty="0" err="1">
                <a:solidFill>
                  <a:srgbClr val="000000"/>
                </a:solidFill>
                <a:highlight>
                  <a:srgbClr val="FFFFFF"/>
                </a:highlight>
                <a:latin typeface="Consolas" panose="020B0609020204030204" pitchFamily="49" charset="0"/>
              </a:rPr>
              <a:t>simpleFactory.getCustomers</a:t>
            </a:r>
            <a:r>
              <a:rPr lang="en-US" b="0" dirty="0">
                <a:solidFill>
                  <a:srgbClr val="000000"/>
                </a:solidFill>
                <a:highlight>
                  <a:srgbClr val="FFFFFF"/>
                </a:highlight>
                <a:latin typeface="Consolas" panose="020B0609020204030204" pitchFamily="49" charset="0"/>
              </a:rPr>
              <a:t>();</a:t>
            </a:r>
          </a:p>
          <a:p>
            <a:pPr marL="0" indent="0">
              <a:buNone/>
            </a:pPr>
            <a:r>
              <a:rPr lang="en-US" b="0" dirty="0">
                <a:solidFill>
                  <a:srgbClr val="000000"/>
                </a:solidFill>
                <a:highlight>
                  <a:srgbClr val="FFFFFF"/>
                </a:highlight>
                <a:latin typeface="Consolas" panose="020B0609020204030204" pitchFamily="49" charset="0"/>
              </a:rPr>
              <a:t>});</a:t>
            </a:r>
            <a:endParaRPr lang="en-US" b="0" dirty="0"/>
          </a:p>
        </p:txBody>
      </p:sp>
      <p:sp>
        <p:nvSpPr>
          <p:cNvPr id="5" name="TextBox 4"/>
          <p:cNvSpPr txBox="1"/>
          <p:nvPr/>
        </p:nvSpPr>
        <p:spPr bwMode="auto">
          <a:xfrm>
            <a:off x="9026951" y="5181316"/>
            <a:ext cx="2720093" cy="720197"/>
          </a:xfrm>
          <a:prstGeom prst="rect">
            <a:avLst/>
          </a:prstGeom>
          <a:solidFill>
            <a:srgbClr val="0070C0"/>
          </a:solidFill>
          <a:ln w="9525">
            <a:noFill/>
            <a:miter lim="800000"/>
            <a:headEnd/>
            <a:tailEnd/>
          </a:ln>
        </p:spPr>
        <p:txBody>
          <a:bodyPr wrap="square" rtlCol="0">
            <a:spAutoFit/>
          </a:bodyPr>
          <a:lstStyle/>
          <a:p>
            <a:r>
              <a:rPr lang="en-US" sz="2040" dirty="0">
                <a:solidFill>
                  <a:srgbClr val="FFFFFF"/>
                </a:solidFill>
                <a:latin typeface="Tahoma" panose="020B0604030504040204" pitchFamily="34" charset="0"/>
                <a:ea typeface="Tahoma" panose="020B0604030504040204" pitchFamily="34" charset="0"/>
                <a:cs typeface="Tahoma" panose="020B0604030504040204" pitchFamily="34" charset="0"/>
              </a:rPr>
              <a:t>Factory injected into controller at runtime</a:t>
            </a:r>
          </a:p>
        </p:txBody>
      </p:sp>
    </p:spTree>
    <p:extLst>
      <p:ext uri="{BB962C8B-B14F-4D97-AF65-F5344CB8AC3E}">
        <p14:creationId xmlns:p14="http://schemas.microsoft.com/office/powerpoint/2010/main" val="352795502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xn--80aqafcrtq.cc/img/1/7/4/17487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269" y="100059"/>
            <a:ext cx="8749409" cy="58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68871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3420427" y="4126530"/>
            <a:ext cx="1865207" cy="621736"/>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sz="2856" b="1" dirty="0">
                <a:latin typeface="News Gothic Com Thin" panose="020B0204030503020204" pitchFamily="34" charset="0"/>
                <a:ea typeface="Tahoma" panose="020B0604030504040204" pitchFamily="34" charset="0"/>
                <a:cs typeface="Tahoma" panose="020B0604030504040204" pitchFamily="34" charset="0"/>
              </a:rPr>
              <a:t>View</a:t>
            </a:r>
            <a:endParaRPr lang="en-US" sz="2040" b="1" dirty="0">
              <a:latin typeface="News Gothic Com Thin" panose="020B0204030503020204" pitchFamily="34" charset="0"/>
              <a:ea typeface="Tahoma" panose="020B0604030504040204" pitchFamily="34" charset="0"/>
              <a:cs typeface="Tahoma" panose="020B0604030504040204" pitchFamily="34" charset="0"/>
            </a:endParaRPr>
          </a:p>
        </p:txBody>
      </p:sp>
      <p:sp>
        <p:nvSpPr>
          <p:cNvPr id="10" name="Rectangle 9"/>
          <p:cNvSpPr/>
          <p:nvPr/>
        </p:nvSpPr>
        <p:spPr bwMode="auto">
          <a:xfrm>
            <a:off x="7073123" y="4126530"/>
            <a:ext cx="1865207" cy="621736"/>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2856" b="1" dirty="0">
                <a:latin typeface="News Gothic Com Thin" panose="020B0204030503020204" pitchFamily="34" charset="0"/>
                <a:ea typeface="Tahoma" panose="020B0604030504040204" pitchFamily="34" charset="0"/>
                <a:cs typeface="Tahoma" panose="020B0604030504040204" pitchFamily="34" charset="0"/>
              </a:rPr>
              <a:t>Controller</a:t>
            </a:r>
            <a:endParaRPr lang="en-US" sz="2040" b="1" dirty="0">
              <a:latin typeface="News Gothic Com Thin" panose="020B0204030503020204" pitchFamily="34" charset="0"/>
              <a:ea typeface="Tahoma" panose="020B0604030504040204" pitchFamily="34" charset="0"/>
              <a:cs typeface="Tahoma" panose="020B0604030504040204" pitchFamily="34" charset="0"/>
            </a:endParaRPr>
          </a:p>
        </p:txBody>
      </p:sp>
      <p:sp>
        <p:nvSpPr>
          <p:cNvPr id="12" name="Rectangle 11"/>
          <p:cNvSpPr/>
          <p:nvPr/>
        </p:nvSpPr>
        <p:spPr bwMode="auto">
          <a:xfrm>
            <a:off x="7073123" y="5362468"/>
            <a:ext cx="1865207" cy="621736"/>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sz="2856" b="1" dirty="0">
                <a:latin typeface="News Gothic Com Thin" panose="020B0204030503020204" pitchFamily="34" charset="0"/>
                <a:ea typeface="Tahoma" panose="020B0604030504040204" pitchFamily="34" charset="0"/>
                <a:cs typeface="Tahoma" panose="020B0604030504040204" pitchFamily="34" charset="0"/>
              </a:rPr>
              <a:t>*Factory</a:t>
            </a:r>
            <a:endParaRPr lang="en-US" sz="2040" b="1" dirty="0">
              <a:latin typeface="News Gothic Com Thin" panose="020B0204030503020204" pitchFamily="34" charset="0"/>
              <a:ea typeface="Tahoma" panose="020B0604030504040204" pitchFamily="34" charset="0"/>
              <a:cs typeface="Tahoma" panose="020B0604030504040204" pitchFamily="34" charset="0"/>
            </a:endParaRPr>
          </a:p>
        </p:txBody>
      </p:sp>
      <p:sp>
        <p:nvSpPr>
          <p:cNvPr id="13" name="Rectangle 12"/>
          <p:cNvSpPr/>
          <p:nvPr/>
        </p:nvSpPr>
        <p:spPr bwMode="auto">
          <a:xfrm>
            <a:off x="3420427" y="5362468"/>
            <a:ext cx="1865207" cy="621736"/>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sz="2856" b="1" dirty="0">
                <a:latin typeface="News Gothic Com Thin" panose="020B0204030503020204" pitchFamily="34" charset="0"/>
                <a:ea typeface="Tahoma" panose="020B0604030504040204" pitchFamily="34" charset="0"/>
                <a:cs typeface="Tahoma" panose="020B0604030504040204" pitchFamily="34" charset="0"/>
              </a:rPr>
              <a:t>Directives</a:t>
            </a:r>
            <a:endParaRPr lang="en-US" sz="2040" b="1" dirty="0">
              <a:latin typeface="News Gothic Com Thin" panose="020B0204030503020204" pitchFamily="34" charset="0"/>
              <a:ea typeface="Tahoma" panose="020B0604030504040204" pitchFamily="34" charset="0"/>
              <a:cs typeface="Tahoma" panose="020B0604030504040204" pitchFamily="34" charset="0"/>
            </a:endParaRPr>
          </a:p>
        </p:txBody>
      </p:sp>
      <p:cxnSp>
        <p:nvCxnSpPr>
          <p:cNvPr id="15" name="Straight Arrow Connector 14"/>
          <p:cNvCxnSpPr>
            <a:stCxn id="5" idx="2"/>
            <a:endCxn id="7" idx="0"/>
          </p:cNvCxnSpPr>
          <p:nvPr/>
        </p:nvCxnSpPr>
        <p:spPr bwMode="auto">
          <a:xfrm>
            <a:off x="6179379" y="892349"/>
            <a:ext cx="0" cy="661991"/>
          </a:xfrm>
          <a:prstGeom prst="straightConnector1">
            <a:avLst/>
          </a:prstGeom>
          <a:gradFill rotWithShape="1">
            <a:gsLst>
              <a:gs pos="0">
                <a:srgbClr val="A4D289"/>
              </a:gs>
              <a:gs pos="100000">
                <a:schemeClr val="bg1"/>
              </a:gs>
            </a:gsLst>
            <a:lin ang="5400000" scaled="1"/>
          </a:gradFill>
          <a:ln w="38100" cap="flat" cmpd="sng" algn="ctr">
            <a:solidFill>
              <a:schemeClr val="tx1"/>
            </a:solidFill>
            <a:prstDash val="solid"/>
            <a:round/>
            <a:headEnd type="none" w="med" len="med"/>
            <a:tailEnd type="triangle"/>
          </a:ln>
          <a:effectLst/>
        </p:spPr>
      </p:cxnSp>
      <p:cxnSp>
        <p:nvCxnSpPr>
          <p:cNvPr id="16" name="Straight Arrow Connector 15"/>
          <p:cNvCxnSpPr>
            <a:stCxn id="7" idx="2"/>
          </p:cNvCxnSpPr>
          <p:nvPr/>
        </p:nvCxnSpPr>
        <p:spPr bwMode="auto">
          <a:xfrm>
            <a:off x="6179379" y="2176075"/>
            <a:ext cx="0" cy="591806"/>
          </a:xfrm>
          <a:prstGeom prst="straightConnector1">
            <a:avLst/>
          </a:prstGeom>
          <a:gradFill rotWithShape="1">
            <a:gsLst>
              <a:gs pos="0">
                <a:srgbClr val="A4D289"/>
              </a:gs>
              <a:gs pos="100000">
                <a:schemeClr val="bg1"/>
              </a:gs>
            </a:gsLst>
            <a:lin ang="5400000" scaled="1"/>
          </a:gradFill>
          <a:ln w="38100" cap="flat" cmpd="sng" algn="ctr">
            <a:solidFill>
              <a:schemeClr val="tx1"/>
            </a:solidFill>
            <a:prstDash val="solid"/>
            <a:round/>
            <a:headEnd type="none" w="med" len="med"/>
            <a:tailEnd type="triangle"/>
          </a:ln>
          <a:effectLst/>
        </p:spPr>
      </p:cxnSp>
      <p:cxnSp>
        <p:nvCxnSpPr>
          <p:cNvPr id="17" name="Straight Arrow Connector 16"/>
          <p:cNvCxnSpPr/>
          <p:nvPr/>
        </p:nvCxnSpPr>
        <p:spPr bwMode="auto">
          <a:xfrm flipH="1">
            <a:off x="5363351" y="3389615"/>
            <a:ext cx="841798" cy="695686"/>
          </a:xfrm>
          <a:prstGeom prst="straightConnector1">
            <a:avLst/>
          </a:prstGeom>
          <a:gradFill rotWithShape="1">
            <a:gsLst>
              <a:gs pos="0">
                <a:srgbClr val="A4D289"/>
              </a:gs>
              <a:gs pos="100000">
                <a:schemeClr val="bg1"/>
              </a:gs>
            </a:gsLst>
            <a:lin ang="5400000" scaled="1"/>
          </a:gradFill>
          <a:ln w="3810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6183060" y="3389615"/>
            <a:ext cx="873294" cy="695686"/>
          </a:xfrm>
          <a:prstGeom prst="straightConnector1">
            <a:avLst/>
          </a:prstGeom>
          <a:gradFill rotWithShape="1">
            <a:gsLst>
              <a:gs pos="0">
                <a:srgbClr val="A4D289"/>
              </a:gs>
              <a:gs pos="100000">
                <a:schemeClr val="bg1"/>
              </a:gs>
            </a:gsLst>
            <a:lin ang="5400000" scaled="1"/>
          </a:gradFill>
          <a:ln w="38100" cap="flat" cmpd="sng" algn="ctr">
            <a:solidFill>
              <a:schemeClr val="tx1"/>
            </a:solidFill>
            <a:prstDash val="solid"/>
            <a:round/>
            <a:headEnd type="none" w="med" len="med"/>
            <a:tailEnd type="triangle"/>
          </a:ln>
          <a:effectLst/>
        </p:spPr>
      </p:cxnSp>
      <p:sp>
        <p:nvSpPr>
          <p:cNvPr id="8" name="Rectangle 7"/>
          <p:cNvSpPr/>
          <p:nvPr/>
        </p:nvSpPr>
        <p:spPr bwMode="auto">
          <a:xfrm>
            <a:off x="5246775" y="2767880"/>
            <a:ext cx="1865207" cy="621736"/>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sz="2856" b="1" dirty="0">
                <a:latin typeface="News Gothic Com Thin" panose="020B0204030503020204" pitchFamily="34" charset="0"/>
                <a:ea typeface="Tahoma" panose="020B0604030504040204" pitchFamily="34" charset="0"/>
                <a:cs typeface="Tahoma" panose="020B0604030504040204" pitchFamily="34" charset="0"/>
              </a:rPr>
              <a:t>Routes</a:t>
            </a:r>
            <a:endParaRPr lang="en-US" sz="2040" b="1" dirty="0">
              <a:latin typeface="News Gothic Com Thin" panose="020B0204030503020204" pitchFamily="34" charset="0"/>
              <a:ea typeface="Tahoma" panose="020B0604030504040204" pitchFamily="34" charset="0"/>
              <a:cs typeface="Tahoma" panose="020B0604030504040204" pitchFamily="34" charset="0"/>
            </a:endParaRPr>
          </a:p>
        </p:txBody>
      </p:sp>
      <p:sp>
        <p:nvSpPr>
          <p:cNvPr id="5" name="Rectangle 4"/>
          <p:cNvSpPr/>
          <p:nvPr/>
        </p:nvSpPr>
        <p:spPr bwMode="auto">
          <a:xfrm>
            <a:off x="3420427" y="233152"/>
            <a:ext cx="5517903" cy="65919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rtlCol="0" anchor="ctr"/>
          <a:lstStyle/>
          <a:p>
            <a:pPr algn="ctr"/>
            <a:r>
              <a:rPr lang="en-US" sz="3672" b="1" dirty="0">
                <a:latin typeface="News Gothic Com Thin" panose="020B0204030503020204" pitchFamily="34" charset="0"/>
                <a:ea typeface="Tahoma" panose="020B0604030504040204" pitchFamily="34" charset="0"/>
                <a:cs typeface="Tahoma" panose="020B0604030504040204" pitchFamily="34" charset="0"/>
              </a:rPr>
              <a:t>Module</a:t>
            </a:r>
            <a:endParaRPr lang="en-US" sz="2040" b="1" dirty="0">
              <a:latin typeface="News Gothic Com Thin" panose="020B0204030503020204" pitchFamily="34" charset="0"/>
              <a:ea typeface="Tahoma" panose="020B0604030504040204" pitchFamily="34" charset="0"/>
              <a:cs typeface="Tahoma" panose="020B0604030504040204" pitchFamily="34" charset="0"/>
            </a:endParaRPr>
          </a:p>
        </p:txBody>
      </p:sp>
      <p:sp>
        <p:nvSpPr>
          <p:cNvPr id="7" name="Rectangle 6"/>
          <p:cNvSpPr/>
          <p:nvPr/>
        </p:nvSpPr>
        <p:spPr bwMode="auto">
          <a:xfrm>
            <a:off x="5246775" y="1554338"/>
            <a:ext cx="1865207" cy="621736"/>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rtlCol="0" anchor="ctr"/>
          <a:lstStyle/>
          <a:p>
            <a:pPr algn="ctr"/>
            <a:r>
              <a:rPr lang="en-US" sz="2856" b="1" dirty="0" err="1">
                <a:latin typeface="News Gothic Com Thin" panose="020B0204030503020204" pitchFamily="34" charset="0"/>
                <a:ea typeface="Tahoma" panose="020B0604030504040204" pitchFamily="34" charset="0"/>
                <a:cs typeface="Tahoma" panose="020B0604030504040204" pitchFamily="34" charset="0"/>
              </a:rPr>
              <a:t>Config</a:t>
            </a:r>
            <a:endParaRPr lang="en-US" sz="2040" b="1" dirty="0">
              <a:latin typeface="News Gothic Com Thin" panose="020B0204030503020204" pitchFamily="34" charset="0"/>
              <a:ea typeface="Tahoma" panose="020B0604030504040204" pitchFamily="34" charset="0"/>
              <a:cs typeface="Tahoma" panose="020B0604030504040204" pitchFamily="34" charset="0"/>
            </a:endParaRPr>
          </a:p>
        </p:txBody>
      </p:sp>
      <p:cxnSp>
        <p:nvCxnSpPr>
          <p:cNvPr id="21" name="Straight Arrow Connector 20"/>
          <p:cNvCxnSpPr>
            <a:stCxn id="10" idx="1"/>
          </p:cNvCxnSpPr>
          <p:nvPr/>
        </p:nvCxnSpPr>
        <p:spPr bwMode="auto">
          <a:xfrm flipH="1">
            <a:off x="5302405" y="4437398"/>
            <a:ext cx="1770720" cy="16361"/>
          </a:xfrm>
          <a:prstGeom prst="straightConnector1">
            <a:avLst/>
          </a:prstGeom>
          <a:gradFill rotWithShape="1">
            <a:gsLst>
              <a:gs pos="0">
                <a:srgbClr val="A4D289"/>
              </a:gs>
              <a:gs pos="100000">
                <a:schemeClr val="bg1"/>
              </a:gs>
            </a:gsLst>
            <a:lin ang="5400000" scaled="1"/>
          </a:gradFill>
          <a:ln w="38100" cap="flat" cmpd="sng" algn="ctr">
            <a:solidFill>
              <a:schemeClr val="tx1"/>
            </a:solidFill>
            <a:prstDash val="solid"/>
            <a:round/>
            <a:headEnd type="triangle" w="med" len="med"/>
            <a:tailEnd type="triangle"/>
          </a:ln>
          <a:effectLst/>
        </p:spPr>
      </p:cxnSp>
      <p:sp>
        <p:nvSpPr>
          <p:cNvPr id="11" name="Oval 10"/>
          <p:cNvSpPr/>
          <p:nvPr/>
        </p:nvSpPr>
        <p:spPr bwMode="auto">
          <a:xfrm>
            <a:off x="5674219" y="4126530"/>
            <a:ext cx="1010320" cy="621736"/>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2040" b="1" dirty="0">
                <a:latin typeface="News Gothic Com Thin" panose="020B0204030503020204" pitchFamily="34" charset="0"/>
                <a:ea typeface="Tahoma" panose="020B0604030504040204" pitchFamily="34" charset="0"/>
                <a:cs typeface="Tahoma" panose="020B0604030504040204" pitchFamily="34" charset="0"/>
              </a:rPr>
              <a:t>$scope</a:t>
            </a:r>
          </a:p>
        </p:txBody>
      </p:sp>
      <p:cxnSp>
        <p:nvCxnSpPr>
          <p:cNvPr id="30" name="Straight Arrow Connector 29"/>
          <p:cNvCxnSpPr/>
          <p:nvPr/>
        </p:nvCxnSpPr>
        <p:spPr bwMode="auto">
          <a:xfrm>
            <a:off x="4341987" y="4770663"/>
            <a:ext cx="0" cy="591806"/>
          </a:xfrm>
          <a:prstGeom prst="straightConnector1">
            <a:avLst/>
          </a:prstGeom>
          <a:gradFill rotWithShape="1">
            <a:gsLst>
              <a:gs pos="0">
                <a:srgbClr val="A4D289"/>
              </a:gs>
              <a:gs pos="100000">
                <a:schemeClr val="bg1"/>
              </a:gs>
            </a:gsLst>
            <a:lin ang="5400000" scaled="1"/>
          </a:gradFill>
          <a:ln w="38100" cap="flat" cmpd="sng" algn="ctr">
            <a:solidFill>
              <a:schemeClr val="tx1"/>
            </a:solidFill>
            <a:prstDash val="solid"/>
            <a:round/>
            <a:headEnd type="none" w="med" len="med"/>
            <a:tailEnd type="triangle"/>
          </a:ln>
          <a:effectLst/>
        </p:spPr>
      </p:cxnSp>
      <p:cxnSp>
        <p:nvCxnSpPr>
          <p:cNvPr id="31" name="Straight Arrow Connector 30"/>
          <p:cNvCxnSpPr/>
          <p:nvPr/>
        </p:nvCxnSpPr>
        <p:spPr bwMode="auto">
          <a:xfrm>
            <a:off x="8004500" y="4748266"/>
            <a:ext cx="0" cy="591806"/>
          </a:xfrm>
          <a:prstGeom prst="straightConnector1">
            <a:avLst/>
          </a:prstGeom>
          <a:gradFill rotWithShape="1">
            <a:gsLst>
              <a:gs pos="0">
                <a:srgbClr val="A4D289"/>
              </a:gs>
              <a:gs pos="100000">
                <a:schemeClr val="bg1"/>
              </a:gs>
            </a:gsLst>
            <a:lin ang="5400000" scaled="1"/>
          </a:gradFill>
          <a:ln w="381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3843724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270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zengardner.com/wp-content/uploads/zenfro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9361" y="250598"/>
            <a:ext cx="6228678" cy="5571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43231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http://www.reimaginework.com/wp-content/uploads/2013/01/nerdwith-lightbul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1453" y="67083"/>
            <a:ext cx="5751054" cy="38171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3631904" y="4356690"/>
            <a:ext cx="4950153" cy="1383993"/>
          </a:xfrm>
          <a:prstGeom prst="rect">
            <a:avLst/>
          </a:prstGeom>
        </p:spPr>
      </p:pic>
    </p:spTree>
    <p:extLst>
      <p:ext uri="{BB962C8B-B14F-4D97-AF65-F5344CB8AC3E}">
        <p14:creationId xmlns:p14="http://schemas.microsoft.com/office/powerpoint/2010/main" val="34853148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64583" y="322049"/>
            <a:ext cx="9427405" cy="5369372"/>
          </a:xfrm>
          <a:prstGeom prst="rect">
            <a:avLst/>
          </a:prstGeom>
        </p:spPr>
      </p:pic>
    </p:spTree>
    <p:extLst>
      <p:ext uri="{BB962C8B-B14F-4D97-AF65-F5344CB8AC3E}">
        <p14:creationId xmlns:p14="http://schemas.microsoft.com/office/powerpoint/2010/main" val="3798358007"/>
      </p:ext>
    </p:extLst>
  </p:cSld>
  <p:clrMapOvr>
    <a:masterClrMapping/>
  </p:clrMapOvr>
  <p:transition>
    <p:fade/>
  </p:transition>
</p:sld>
</file>

<file path=ppt/theme/theme1.xml><?xml version="1.0" encoding="utf-8"?>
<a:theme xmlns:a="http://schemas.openxmlformats.org/drawingml/2006/main" name="SPC2012_Developer_Template_16x9">
  <a:themeElements>
    <a:clrScheme name="SPC2012 - Developer">
      <a:dk1>
        <a:srgbClr val="505050"/>
      </a:dk1>
      <a:lt1>
        <a:srgbClr val="FFFFFF"/>
      </a:lt1>
      <a:dk2>
        <a:srgbClr val="012654"/>
      </a:dk2>
      <a:lt2>
        <a:srgbClr val="00AEEF"/>
      </a:lt2>
      <a:accent1>
        <a:srgbClr val="00A651"/>
      </a:accent1>
      <a:accent2>
        <a:srgbClr val="F26522"/>
      </a:accent2>
      <a:accent3>
        <a:srgbClr val="BA141A"/>
      </a:accent3>
      <a:accent4>
        <a:srgbClr val="68217A"/>
      </a:accent4>
      <a:accent5>
        <a:srgbClr val="B4009E"/>
      </a:accent5>
      <a:accent6>
        <a:srgbClr val="008272"/>
      </a:accent6>
      <a:hlink>
        <a:srgbClr val="F26522"/>
      </a:hlink>
      <a:folHlink>
        <a:srgbClr val="F7A2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5-30072_SPC2012_Developer_Template_16x9_Light">
  <a:themeElements>
    <a:clrScheme name="SPC2012 - Developer">
      <a:dk1>
        <a:srgbClr val="505050"/>
      </a:dk1>
      <a:lt1>
        <a:srgbClr val="FFFFFF"/>
      </a:lt1>
      <a:dk2>
        <a:srgbClr val="012654"/>
      </a:dk2>
      <a:lt2>
        <a:srgbClr val="00AEEF"/>
      </a:lt2>
      <a:accent1>
        <a:srgbClr val="00A651"/>
      </a:accent1>
      <a:accent2>
        <a:srgbClr val="F26522"/>
      </a:accent2>
      <a:accent3>
        <a:srgbClr val="BA141A"/>
      </a:accent3>
      <a:accent4>
        <a:srgbClr val="68217A"/>
      </a:accent4>
      <a:accent5>
        <a:srgbClr val="B4009E"/>
      </a:accent5>
      <a:accent6>
        <a:srgbClr val="008272"/>
      </a:accent6>
      <a:hlink>
        <a:srgbClr val="F26522"/>
      </a:hlink>
      <a:folHlink>
        <a:srgbClr val="F7A2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Control xmlns="http://schemas.microsoft.com/VisualStudio/2011/storyboarding/control">
  <Id Name="System.Storyboarding.Backgrounds.WebBrowser" Revision="1" Stencil="System.Storyboarding.Backgrounds" StencilVersion="0.1"/>
</Control>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System.Storyboarding.Backgrounds.WebBrowser" Revision="1" Stencil="System.Storyboarding.Backgrounds" StencilVersion="0.1"/>
</Control>
</file>

<file path=customXml/item4.xml><?xml version="1.0" encoding="utf-8"?>
<Control xmlns="http://schemas.microsoft.com/VisualStudio/2011/storyboarding/control">
  <Id Name="System.Storyboarding.Backgrounds.WebBrowser" Revision="1" Stencil="System.Storyboarding.Backgrounds" StencilVersion="0.1"/>
</Control>
</file>

<file path=customXml/item5.xml><?xml version="1.0" encoding="utf-8"?>
<p:properties xmlns:p="http://schemas.microsoft.com/office/2006/metadata/properties" xmlns:xsi="http://www.w3.org/2001/XMLSchema-instance" xmlns:pc="http://schemas.microsoft.com/office/infopath/2007/PartnerControls">
  <documentManagement/>
</p:properties>
</file>

<file path=customXml/item6.xml><?xml version="1.0" encoding="utf-8"?>
<ct:contentTypeSchema xmlns:ct="http://schemas.microsoft.com/office/2006/metadata/contentType" xmlns:ma="http://schemas.microsoft.com/office/2006/metadata/properties/metaAttributes" ct:_="" ma:_="" ma:contentTypeName="Document" ma:contentTypeID="0x0101004D7F4D1F4742174BA90C7B12FED0930E" ma:contentTypeVersion="0" ma:contentTypeDescription="Create a new document." ma:contentTypeScope="" ma:versionID="49045400d1f5f7ec9f4c58457e344841">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CCF6D6-2D3C-46BD-A038-992E848857F7}">
  <ds:schemaRefs>
    <ds:schemaRef ds:uri="http://schemas.microsoft.com/VisualStudio/2011/storyboarding/control"/>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EB24D78D-6126-498D-912C-786D14A35149}">
  <ds:schemaRefs>
    <ds:schemaRef ds:uri="http://schemas.microsoft.com/VisualStudio/2011/storyboarding/control"/>
  </ds:schemaRefs>
</ds:datastoreItem>
</file>

<file path=customXml/itemProps4.xml><?xml version="1.0" encoding="utf-8"?>
<ds:datastoreItem xmlns:ds="http://schemas.openxmlformats.org/officeDocument/2006/customXml" ds:itemID="{490A27F9-FC5F-43D2-B4DB-C9CEC3B9A6C4}">
  <ds:schemaRefs>
    <ds:schemaRef ds:uri="http://schemas.microsoft.com/VisualStudio/2011/storyboarding/control"/>
  </ds:schemaRefs>
</ds:datastoreItem>
</file>

<file path=customXml/itemProps5.xml><?xml version="1.0" encoding="utf-8"?>
<ds:datastoreItem xmlns:ds="http://schemas.openxmlformats.org/officeDocument/2006/customXml" ds:itemID="{F990F116-B58F-4255-B05B-DA3808E0E5C6}">
  <ds:schemaRefs>
    <ds:schemaRef ds:uri="http://schemas.microsoft.com/office/2006/metadata/properties"/>
    <ds:schemaRef ds:uri="http://purl.org/dc/dcmitype/"/>
    <ds:schemaRef ds:uri="http://schemas.microsoft.com/office/infopath/2007/PartnerControls"/>
    <ds:schemaRef ds:uri="http://www.w3.org/XML/1998/namespace"/>
    <ds:schemaRef ds:uri="http://schemas.microsoft.com/office/2006/documentManagement/types"/>
    <ds:schemaRef ds:uri="http://schemas.openxmlformats.org/package/2006/metadata/core-properties"/>
    <ds:schemaRef ds:uri="http://purl.org/dc/terms/"/>
    <ds:schemaRef ds:uri="http://purl.org/dc/elements/1.1/"/>
  </ds:schemaRefs>
</ds:datastoreItem>
</file>

<file path=customXml/itemProps6.xml><?xml version="1.0" encoding="utf-8"?>
<ds:datastoreItem xmlns:ds="http://schemas.openxmlformats.org/officeDocument/2006/customXml" ds:itemID="{B8C928F5-CCE9-48D8-8857-E075198051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SPC2012_Developer_Template_16x9</Template>
  <TotalTime>1189</TotalTime>
  <Words>2158</Words>
  <Application>Microsoft Office PowerPoint</Application>
  <PresentationFormat>Custom</PresentationFormat>
  <Paragraphs>538</Paragraphs>
  <Slides>61</Slides>
  <Notes>12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61</vt:i4>
      </vt:variant>
    </vt:vector>
  </HeadingPairs>
  <TitlesOfParts>
    <vt:vector size="74" baseType="lpstr">
      <vt:lpstr>Arial</vt:lpstr>
      <vt:lpstr>Calibri</vt:lpstr>
      <vt:lpstr>Consolas</vt:lpstr>
      <vt:lpstr>Franklin Gothic Medium</vt:lpstr>
      <vt:lpstr>Myriad Pro</vt:lpstr>
      <vt:lpstr>Myriad Pro Light</vt:lpstr>
      <vt:lpstr>News Gothic Com Thin</vt:lpstr>
      <vt:lpstr>Segoe UI</vt:lpstr>
      <vt:lpstr>Segoe UI Light</vt:lpstr>
      <vt:lpstr>Tahoma</vt:lpstr>
      <vt:lpstr>Wingdings</vt:lpstr>
      <vt:lpstr>SPC2012_Developer_Template_16x9</vt:lpstr>
      <vt:lpstr>5-30072_SPC2012_Developer_Template_16x9_Light</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Single Page Application (SPA)</vt:lpstr>
      <vt:lpstr>The Challenge with SPAs</vt:lpstr>
      <vt:lpstr>PowerPoint Presentation</vt:lpstr>
      <vt:lpstr>PowerPoint Presentation</vt:lpstr>
      <vt:lpstr>What is AngularJS</vt:lpstr>
      <vt:lpstr>Why AngularJS</vt:lpstr>
      <vt:lpstr>jQuery</vt:lpstr>
      <vt:lpstr>Other Javascript MV* Frameworks</vt:lpstr>
      <vt:lpstr>Features of AngularJS</vt:lpstr>
      <vt:lpstr>Data Binding</vt:lpstr>
      <vt:lpstr>MVC</vt:lpstr>
      <vt:lpstr>MVC</vt:lpstr>
      <vt:lpstr>MVC</vt:lpstr>
      <vt:lpstr>Hello Javascript</vt:lpstr>
      <vt:lpstr>Hello JQuery</vt:lpstr>
      <vt:lpstr>Hello AngularJS</vt:lpstr>
      <vt:lpstr>App Skeleton</vt:lpstr>
      <vt:lpstr>Sample Angular Powered View</vt:lpstr>
      <vt:lpstr>Expressions</vt:lpstr>
      <vt:lpstr>Directives</vt:lpstr>
      <vt:lpstr>Directives as Components</vt:lpstr>
      <vt:lpstr>Adding Controllers</vt:lpstr>
      <vt:lpstr>App.js</vt:lpstr>
      <vt:lpstr>Index.html</vt:lpstr>
      <vt:lpstr>Loading data from the server(services.js)</vt:lpstr>
      <vt:lpstr>Modified controller.js</vt:lpstr>
      <vt:lpstr>Routes</vt:lpstr>
      <vt:lpstr>Partial views</vt:lpstr>
      <vt:lpstr>Advanced AngularJS Concept</vt:lpstr>
      <vt:lpstr>PowerPoint Presentation</vt:lpstr>
      <vt:lpstr>Using Directives and Data Binding</vt:lpstr>
      <vt:lpstr>Iterating with the ng-repeat Directive</vt:lpstr>
      <vt:lpstr>AngularJS Help for Directives</vt:lpstr>
      <vt:lpstr>Using Filters</vt:lpstr>
      <vt:lpstr>AngularJS Help for Filters</vt:lpstr>
      <vt:lpstr>PowerPoint Presentation</vt:lpstr>
      <vt:lpstr>PowerPoint Presentation</vt:lpstr>
      <vt:lpstr>View, Controllers and Scope</vt:lpstr>
      <vt:lpstr>Creating a View and Controller</vt:lpstr>
      <vt:lpstr>PowerPoint Presentation</vt:lpstr>
      <vt:lpstr>PowerPoint Presentation</vt:lpstr>
      <vt:lpstr>PowerPoint Presentation</vt:lpstr>
      <vt:lpstr>Modules are Containers</vt:lpstr>
      <vt:lpstr>Creating a Module</vt:lpstr>
      <vt:lpstr>Creating a Controller in a Module</vt:lpstr>
      <vt:lpstr>The Role of Routes</vt:lpstr>
      <vt:lpstr>Defining Routes</vt:lpstr>
      <vt:lpstr>Where do Views Go in a Page?</vt:lpstr>
      <vt:lpstr>The Role of Factories</vt:lpstr>
      <vt:lpstr>PowerPoint Presentation</vt:lpstr>
      <vt:lpstr>PowerPoint Presentation</vt:lpstr>
    </vt:vector>
  </TitlesOfParts>
  <Manager>Ron Sasaki</Manager>
  <Company>Scot Hillier Technical Solutions,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Primer in HTML 5 and JavaScript</dc:title>
  <dc:subject>SharePoint Conference 2012</dc:subject>
  <dc:creator>Scot P. Hillier</dc:creator>
  <cp:keywords>SharePoint Conference 2012</cp:keywords>
  <dc:description>Template: Mitchell Derrey, Silver Fox Productions
Formatting:  
Show Dates: November 12th-15th, 2012
Location: Mandalay Bay, Las Vegas, Nevada
Audience Type: Internal/External</dc:description>
  <cp:lastModifiedBy>Ravi Tambade</cp:lastModifiedBy>
  <cp:revision>69</cp:revision>
  <dcterms:created xsi:type="dcterms:W3CDTF">2012-10-19T11:15:48Z</dcterms:created>
  <dcterms:modified xsi:type="dcterms:W3CDTF">2016-09-26T10:45:27Z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0x0101004D7F4D1F4742174BA90C7B12FED0930E</vt:lpwstr>
  </property>
  <property fmtid="{D5CDD505-2E9C-101B-9397-08002B2CF9AE}" pid="3" name="Product">
    <vt:lpwstr/>
  </property>
  <property fmtid="{D5CDD505-2E9C-101B-9397-08002B2CF9AE}" pid="4" name="Event1">
    <vt:lpwstr>282;#Microsoft SharePoint Conference|a629e079-6b4e-41d1-9641-98de5e4410b7</vt:lpwstr>
  </property>
  <property fmtid="{D5CDD505-2E9C-101B-9397-08002B2CF9AE}" pid="5" name="Audience">
    <vt:lpwstr/>
  </property>
  <property fmtid="{D5CDD505-2E9C-101B-9397-08002B2CF9AE}" pid="6" name="Event Location">
    <vt:lpwstr>316;#Las Vegas|e731b1e0-234c-4781-a780-e65aa36c0b98</vt:lpwstr>
  </property>
  <property fmtid="{D5CDD505-2E9C-101B-9397-08002B2CF9AE}" pid="7" name="Campaign">
    <vt:lpwstr/>
  </property>
  <property fmtid="{D5CDD505-2E9C-101B-9397-08002B2CF9AE}" pid="8" name="Event Venue">
    <vt:lpwstr>355;#Mandalay Bay Resort and Casino|fc459485-1b13-4ce3-bfeb-ea2ace2bf8f6</vt:lpwstr>
  </property>
  <property fmtid="{D5CDD505-2E9C-101B-9397-08002B2CF9AE}" pid="9" name="Track">
    <vt:lpwstr/>
  </property>
</Properties>
</file>